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 id="2147483950" r:id="rId5"/>
  </p:sldMasterIdLst>
  <p:notesMasterIdLst>
    <p:notesMasterId r:id="rId40"/>
  </p:notesMasterIdLst>
  <p:handoutMasterIdLst>
    <p:handoutMasterId r:id="rId41"/>
  </p:handoutMasterIdLst>
  <p:sldIdLst>
    <p:sldId id="2145707296" r:id="rId6"/>
    <p:sldId id="2145707336" r:id="rId7"/>
    <p:sldId id="2145707349" r:id="rId8"/>
    <p:sldId id="2147473170" r:id="rId9"/>
    <p:sldId id="2145707347" r:id="rId10"/>
    <p:sldId id="2145707346" r:id="rId11"/>
    <p:sldId id="2145707341" r:id="rId12"/>
    <p:sldId id="2145707342" r:id="rId13"/>
    <p:sldId id="2145707333" r:id="rId14"/>
    <p:sldId id="2145707344" r:id="rId15"/>
    <p:sldId id="2145707345" r:id="rId16"/>
    <p:sldId id="2145707334" r:id="rId17"/>
    <p:sldId id="2145707338" r:id="rId18"/>
    <p:sldId id="2145707348" r:id="rId19"/>
    <p:sldId id="256" r:id="rId20"/>
    <p:sldId id="2146847182" r:id="rId21"/>
    <p:sldId id="2146847187" r:id="rId22"/>
    <p:sldId id="2146847184" r:id="rId23"/>
    <p:sldId id="2134803900" r:id="rId24"/>
    <p:sldId id="2146847188" r:id="rId25"/>
    <p:sldId id="257" r:id="rId26"/>
    <p:sldId id="2134803901" r:id="rId27"/>
    <p:sldId id="361" r:id="rId28"/>
    <p:sldId id="410" r:id="rId29"/>
    <p:sldId id="411" r:id="rId30"/>
    <p:sldId id="2134803902" r:id="rId31"/>
    <p:sldId id="2134803903" r:id="rId32"/>
    <p:sldId id="2146847185" r:id="rId33"/>
    <p:sldId id="2146847186" r:id="rId34"/>
    <p:sldId id="2147473171" r:id="rId35"/>
    <p:sldId id="2147473172" r:id="rId36"/>
    <p:sldId id="2147473173" r:id="rId37"/>
    <p:sldId id="2147473174" r:id="rId38"/>
    <p:sldId id="214570734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D2CC"/>
    <a:srgbClr val="99DBD6"/>
    <a:srgbClr val="99DDEB"/>
    <a:srgbClr val="80D4E7"/>
    <a:srgbClr val="005EB8"/>
    <a:srgbClr val="E8EDEE"/>
    <a:srgbClr val="003087"/>
    <a:srgbClr val="82D1CB"/>
    <a:srgbClr val="00A499"/>
    <a:srgbClr val="00A9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92ECF6-32E2-47C7-9153-69E2BA263A6B}" v="75" dt="2025-03-20T09:33:54.453"/>
    <p1510:client id="{75906F04-E846-4053-975C-B1E12A603250}" v="1" dt="2025-03-20T09:37:07.156"/>
    <p1510:client id="{E580AF6D-DA30-49FF-BA85-5F67F7923452}" v="16" dt="2025-03-19T15:01:51.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80"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08/04/2025</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08/04/2025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FFBB5-C1A3-EF7B-6EB3-5B42E0BE3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BF8BB-24DF-B8A3-1E9D-1F0095B898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9CBFD-CA0A-DF5A-A9DA-DD0CBB18862A}"/>
              </a:ext>
            </a:extLst>
          </p:cNvPr>
          <p:cNvSpPr>
            <a:spLocks noGrp="1"/>
          </p:cNvSpPr>
          <p:nvPr>
            <p:ph type="body" idx="1"/>
          </p:nvPr>
        </p:nvSpPr>
        <p:spPr/>
        <p:txBody>
          <a:bodyPr/>
          <a:lstStyle/>
          <a:p>
            <a:r>
              <a:rPr lang="en-GB"/>
              <a:t>Standard title slide</a:t>
            </a:r>
          </a:p>
        </p:txBody>
      </p:sp>
      <p:sp>
        <p:nvSpPr>
          <p:cNvPr id="4" name="Slide Number Placeholder 3">
            <a:extLst>
              <a:ext uri="{FF2B5EF4-FFF2-40B4-BE49-F238E27FC236}">
                <a16:creationId xmlns:a16="http://schemas.microsoft.com/office/drawing/2014/main" id="{B27AD5A8-9395-C35A-A384-FC43A98C386E}"/>
              </a:ext>
            </a:extLst>
          </p:cNvPr>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409726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1A4C-94B1-44DB-808F-2A51A4CA9D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9018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21A4C-94B1-44DB-808F-2A51A4CA9D7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5051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41E7B-7DB5-8FE2-79FB-F013EDA55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3722E-66E8-960A-7579-A568D6300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211BAD-D333-A58C-FF30-64A6B65CD4F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657DC6-84F1-D2EA-B43A-25A3F618F3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2CCDF-CCEF-4781-8074-4305C6EF1C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3066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96010B-DC66-44E8-8EA4-61BFC2EC3DA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88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96010B-DC66-44E8-8EA4-61BFC2EC3DA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889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96010B-DC66-44E8-8EA4-61BFC2EC3DA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899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20481-B13C-14A6-5D2B-8B237BAED5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D5186-B1EE-B8C8-0321-3172649EC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1E49B-FBEF-CD69-B046-FA8BFD4C90EF}"/>
              </a:ext>
            </a:extLst>
          </p:cNvPr>
          <p:cNvSpPr>
            <a:spLocks noGrp="1"/>
          </p:cNvSpPr>
          <p:nvPr>
            <p:ph type="body" idx="1"/>
          </p:nvPr>
        </p:nvSpPr>
        <p:spPr/>
        <p:txBody>
          <a:bodyPr/>
          <a:lstStyle/>
          <a:p>
            <a:r>
              <a:rPr lang="en-GB"/>
              <a:t>Standard title slide</a:t>
            </a:r>
          </a:p>
        </p:txBody>
      </p:sp>
      <p:sp>
        <p:nvSpPr>
          <p:cNvPr id="4" name="Slide Number Placeholder 3">
            <a:extLst>
              <a:ext uri="{FF2B5EF4-FFF2-40B4-BE49-F238E27FC236}">
                <a16:creationId xmlns:a16="http://schemas.microsoft.com/office/drawing/2014/main" id="{174C2228-C34C-D095-2281-CDD7B0B97D4F}"/>
              </a:ext>
            </a:extLst>
          </p:cNvPr>
          <p:cNvSpPr>
            <a:spLocks noGrp="1"/>
          </p:cNvSpPr>
          <p:nvPr>
            <p:ph type="sldNum" sz="quarter" idx="5"/>
          </p:nvPr>
        </p:nvSpPr>
        <p:spPr/>
        <p:txBody>
          <a:bodyPr/>
          <a:lstStyle/>
          <a:p>
            <a:fld id="{9A4EC7EF-95E1-3D44-A982-BC7A3E9C617E}" type="slidenum">
              <a:rPr lang="en-GB" smtClean="0"/>
              <a:t>30</a:t>
            </a:fld>
            <a:endParaRPr lang="en-GB"/>
          </a:p>
        </p:txBody>
      </p:sp>
    </p:spTree>
    <p:extLst>
      <p:ext uri="{BB962C8B-B14F-4D97-AF65-F5344CB8AC3E}">
        <p14:creationId xmlns:p14="http://schemas.microsoft.com/office/powerpoint/2010/main" val="398275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5B9D9-E241-1B8E-0349-BF463C01C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E5C7C-201C-C986-6F70-764F8F603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1B43E-B1CF-84B3-E3C9-187C9EFCEE5F}"/>
              </a:ext>
            </a:extLst>
          </p:cNvPr>
          <p:cNvSpPr>
            <a:spLocks noGrp="1"/>
          </p:cNvSpPr>
          <p:nvPr>
            <p:ph type="body" idx="1"/>
          </p:nvPr>
        </p:nvSpPr>
        <p:spPr/>
        <p:txBody>
          <a:bodyPr/>
          <a:lstStyle/>
          <a:p>
            <a:r>
              <a:rPr lang="en-GB"/>
              <a:t>Standard title slide</a:t>
            </a:r>
          </a:p>
        </p:txBody>
      </p:sp>
      <p:sp>
        <p:nvSpPr>
          <p:cNvPr id="4" name="Slide Number Placeholder 3">
            <a:extLst>
              <a:ext uri="{FF2B5EF4-FFF2-40B4-BE49-F238E27FC236}">
                <a16:creationId xmlns:a16="http://schemas.microsoft.com/office/drawing/2014/main" id="{67281259-175C-6987-63BA-B8ED29845A11}"/>
              </a:ext>
            </a:extLst>
          </p:cNvPr>
          <p:cNvSpPr>
            <a:spLocks noGrp="1"/>
          </p:cNvSpPr>
          <p:nvPr>
            <p:ph type="sldNum" sz="quarter" idx="5"/>
          </p:nvPr>
        </p:nvSpPr>
        <p:spPr/>
        <p:txBody>
          <a:bodyPr/>
          <a:lstStyle/>
          <a:p>
            <a:fld id="{9A4EC7EF-95E1-3D44-A982-BC7A3E9C617E}" type="slidenum">
              <a:rPr lang="en-GB" smtClean="0"/>
              <a:t>34</a:t>
            </a:fld>
            <a:endParaRPr lang="en-GB"/>
          </a:p>
        </p:txBody>
      </p:sp>
    </p:spTree>
    <p:extLst>
      <p:ext uri="{BB962C8B-B14F-4D97-AF65-F5344CB8AC3E}">
        <p14:creationId xmlns:p14="http://schemas.microsoft.com/office/powerpoint/2010/main" val="188652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1140070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58246-3769-5212-A84B-762C5471CF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87C21-A747-3E00-5BB2-37CBE22A2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514C3-31DF-F098-6F20-B68FB4EF9E6B}"/>
              </a:ext>
            </a:extLst>
          </p:cNvPr>
          <p:cNvSpPr>
            <a:spLocks noGrp="1"/>
          </p:cNvSpPr>
          <p:nvPr>
            <p:ph type="body" idx="1"/>
          </p:nvPr>
        </p:nvSpPr>
        <p:spPr/>
        <p:txBody>
          <a:bodyPr/>
          <a:lstStyle/>
          <a:p>
            <a:r>
              <a:rPr lang="en-GB"/>
              <a:t>Standard title slide</a:t>
            </a:r>
          </a:p>
        </p:txBody>
      </p:sp>
      <p:sp>
        <p:nvSpPr>
          <p:cNvPr id="4" name="Slide Number Placeholder 3">
            <a:extLst>
              <a:ext uri="{FF2B5EF4-FFF2-40B4-BE49-F238E27FC236}">
                <a16:creationId xmlns:a16="http://schemas.microsoft.com/office/drawing/2014/main" id="{E1E0B447-9EC1-E785-2C7C-CF974B511D86}"/>
              </a:ext>
            </a:extLst>
          </p:cNvPr>
          <p:cNvSpPr>
            <a:spLocks noGrp="1"/>
          </p:cNvSpPr>
          <p:nvPr>
            <p:ph type="sldNum" sz="quarter" idx="5"/>
          </p:nvPr>
        </p:nvSpPr>
        <p:spPr/>
        <p:txBody>
          <a:bodyPr/>
          <a:lstStyle/>
          <a:p>
            <a:fld id="{9A4EC7EF-95E1-3D44-A982-BC7A3E9C617E}" type="slidenum">
              <a:rPr lang="en-GB" smtClean="0"/>
              <a:t>5</a:t>
            </a:fld>
            <a:endParaRPr lang="en-GB"/>
          </a:p>
        </p:txBody>
      </p:sp>
    </p:spTree>
    <p:extLst>
      <p:ext uri="{BB962C8B-B14F-4D97-AF65-F5344CB8AC3E}">
        <p14:creationId xmlns:p14="http://schemas.microsoft.com/office/powerpoint/2010/main" val="212150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E2020-7534-D70C-B70F-B83B0FDB6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59B46-69FC-4638-6A20-2CC24C23CA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B47E7-DD18-3A33-ECD7-5F65D6F9392F}"/>
              </a:ext>
            </a:extLst>
          </p:cNvPr>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72E1FA5A-588B-FD8E-CD51-1675BA36C6EA}"/>
              </a:ext>
            </a:extLst>
          </p:cNvPr>
          <p:cNvSpPr>
            <a:spLocks noGrp="1"/>
          </p:cNvSpPr>
          <p:nvPr>
            <p:ph type="sldNum" sz="quarter" idx="5"/>
          </p:nvPr>
        </p:nvSpPr>
        <p:spPr/>
        <p:txBody>
          <a:bodyPr/>
          <a:lstStyle/>
          <a:p>
            <a:fld id="{9A4EC7EF-95E1-3D44-A982-BC7A3E9C617E}" type="slidenum">
              <a:rPr lang="en-GB" smtClean="0"/>
              <a:t>7</a:t>
            </a:fld>
            <a:endParaRPr lang="en-GB"/>
          </a:p>
        </p:txBody>
      </p:sp>
    </p:spTree>
    <p:extLst>
      <p:ext uri="{BB962C8B-B14F-4D97-AF65-F5344CB8AC3E}">
        <p14:creationId xmlns:p14="http://schemas.microsoft.com/office/powerpoint/2010/main" val="229756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E2020-7534-D70C-B70F-B83B0FDB6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59B46-69FC-4638-6A20-2CC24C23CA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B47E7-DD18-3A33-ECD7-5F65D6F9392F}"/>
              </a:ext>
            </a:extLst>
          </p:cNvPr>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72E1FA5A-588B-FD8E-CD51-1675BA36C6EA}"/>
              </a:ext>
            </a:extLst>
          </p:cNvPr>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342448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E2020-7534-D70C-B70F-B83B0FDB6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59B46-69FC-4638-6A20-2CC24C23CA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B47E7-DD18-3A33-ECD7-5F65D6F9392F}"/>
              </a:ext>
            </a:extLst>
          </p:cNvPr>
          <p:cNvSpPr>
            <a:spLocks noGrp="1"/>
          </p:cNvSpPr>
          <p:nvPr>
            <p:ph type="body" idx="1"/>
          </p:nvPr>
        </p:nvSpPr>
        <p:spPr/>
        <p:txBody>
          <a:bodyPr/>
          <a:lstStyle/>
          <a:p>
            <a:pPr marL="0" indent="0">
              <a:buClr>
                <a:schemeClr val="dk1"/>
              </a:buClr>
              <a:buSzPts val="1100"/>
              <a:buNone/>
            </a:pPr>
            <a:r>
              <a:rPr lang="en-GB" sz="800">
                <a:solidFill>
                  <a:srgbClr val="FF0000"/>
                </a:solidFill>
                <a:latin typeface="Arial" panose="020B0604020202020204" pitchFamily="34" charset="0"/>
                <a:cs typeface="Arial" panose="020B0604020202020204" pitchFamily="34" charset="0"/>
              </a:rPr>
              <a:t>Plain slide with subhead and bullets</a:t>
            </a:r>
          </a:p>
        </p:txBody>
      </p:sp>
      <p:sp>
        <p:nvSpPr>
          <p:cNvPr id="4" name="Slide Number Placeholder 3">
            <a:extLst>
              <a:ext uri="{FF2B5EF4-FFF2-40B4-BE49-F238E27FC236}">
                <a16:creationId xmlns:a16="http://schemas.microsoft.com/office/drawing/2014/main" id="{72E1FA5A-588B-FD8E-CD51-1675BA36C6EA}"/>
              </a:ext>
            </a:extLst>
          </p:cNvPr>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24102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A4EC7EF-95E1-3D44-A982-BC7A3E9C617E}" type="slidenum">
              <a:rPr lang="en-GB" smtClean="0"/>
              <a:t>13</a:t>
            </a:fld>
            <a:endParaRPr lang="en-GB"/>
          </a:p>
        </p:txBody>
      </p:sp>
    </p:spTree>
    <p:extLst>
      <p:ext uri="{BB962C8B-B14F-4D97-AF65-F5344CB8AC3E}">
        <p14:creationId xmlns:p14="http://schemas.microsoft.com/office/powerpoint/2010/main" val="366235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A7970-F468-E195-7659-9580F2E6E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F075B-E410-7BCE-DB1C-E37F7758A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AEC847-0270-97D7-4348-235B5B8FC7E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DC8D02C-77A4-8B21-E335-51A432ED4DE8}"/>
              </a:ext>
            </a:extLst>
          </p:cNvPr>
          <p:cNvSpPr>
            <a:spLocks noGrp="1"/>
          </p:cNvSpPr>
          <p:nvPr>
            <p:ph type="sldNum" sz="quarter" idx="5"/>
          </p:nvPr>
        </p:nvSpPr>
        <p:spPr/>
        <p:txBody>
          <a:bodyPr/>
          <a:lstStyle/>
          <a:p>
            <a:fld id="{9A4EC7EF-95E1-3D44-A982-BC7A3E9C617E}" type="slidenum">
              <a:rPr lang="en-GB" smtClean="0"/>
              <a:t>14</a:t>
            </a:fld>
            <a:endParaRPr lang="en-GB"/>
          </a:p>
        </p:txBody>
      </p:sp>
    </p:spTree>
    <p:extLst>
      <p:ext uri="{BB962C8B-B14F-4D97-AF65-F5344CB8AC3E}">
        <p14:creationId xmlns:p14="http://schemas.microsoft.com/office/powerpoint/2010/main" val="4044038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2CCDF-CCEF-4781-8074-4305C6EF1C0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287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ing, content, basic text one co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2DDCA5-A307-96EA-64A8-CCBA8E5F6393}"/>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9B26CA0-4967-284E-42B6-5686F8C6B07B}"/>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8BBC9FB-69CA-ACB9-E6B9-6E2830215B6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190978-5FC4-6858-371C-AF3DAD50E21F}"/>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“Showcase quotation</a:t>
            </a:r>
            <a:br>
              <a:rPr lang="en-GB"/>
            </a:br>
            <a:r>
              <a:rPr lang="en-GB"/>
              <a:t>with left aligned text over multiple lines. Try to keep</a:t>
            </a:r>
            <a:br>
              <a:rPr lang="en-GB"/>
            </a:br>
            <a:r>
              <a:rPr lang="en-GB"/>
              <a:t>it to four lines if </a:t>
            </a:r>
            <a:r>
              <a:rPr lang="en-GB" err="1"/>
              <a:t>poss</a:t>
            </a:r>
            <a:r>
              <a:rPr lang="en-GB"/>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Name Surname,</a:t>
            </a:r>
            <a:br>
              <a:rPr lang="en-GB"/>
            </a:br>
            <a:r>
              <a:rPr lang="en-GB"/>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7" name="TextBox 6">
            <a:extLst>
              <a:ext uri="{FF2B5EF4-FFF2-40B4-BE49-F238E27FC236}">
                <a16:creationId xmlns:a16="http://schemas.microsoft.com/office/drawing/2014/main" id="{2DFAD1B1-54FF-2FC6-D407-337D3737411D}"/>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Heading label</a:t>
            </a:r>
          </a:p>
        </p:txBody>
      </p:sp>
      <p:sp>
        <p:nvSpPr>
          <p:cNvPr id="6" name="TextBox 5">
            <a:extLst>
              <a:ext uri="{FF2B5EF4-FFF2-40B4-BE49-F238E27FC236}">
                <a16:creationId xmlns:a16="http://schemas.microsoft.com/office/drawing/2014/main" id="{20A68404-D948-7642-8BC6-F42E883389E5}"/>
              </a:ext>
            </a:extLst>
          </p:cNvPr>
          <p:cNvSpPr txBox="1"/>
          <p:nvPr userDrawn="1"/>
        </p:nvSpPr>
        <p:spPr>
          <a:xfrm>
            <a:off x="1245609" y="2349016"/>
            <a:ext cx="3552728" cy="1200329"/>
          </a:xfrm>
          <a:prstGeom prst="rect">
            <a:avLst/>
          </a:prstGeom>
          <a:noFill/>
        </p:spPr>
        <p:txBody>
          <a:bodyPr wrap="square" rtlCol="0">
            <a:spAutoFit/>
          </a:bodyPr>
          <a:lstStyle/>
          <a:p>
            <a:r>
              <a:rPr lang="en-GB"/>
              <a:t>Text content goes over single column. Text content here goes over single column. Text content here goes over single column.  </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2" name="TextBox 1">
            <a:extLst>
              <a:ext uri="{FF2B5EF4-FFF2-40B4-BE49-F238E27FC236}">
                <a16:creationId xmlns:a16="http://schemas.microsoft.com/office/drawing/2014/main" id="{B77551A3-9BAE-400C-B485-0F4ED3DB7306}"/>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072D8FDB-A40F-9C14-5A8C-BCBBA006B64D}"/>
              </a:ext>
            </a:extLst>
          </p:cNvPr>
          <p:cNvSpPr txBox="1"/>
          <p:nvPr userDrawn="1"/>
        </p:nvSpPr>
        <p:spPr>
          <a:xfrm>
            <a:off x="1245609" y="2349016"/>
            <a:ext cx="3552728" cy="1384995"/>
          </a:xfrm>
          <a:prstGeom prst="rect">
            <a:avLst/>
          </a:prstGeom>
          <a:noFill/>
        </p:spPr>
        <p:txBody>
          <a:bodyPr wrap="square" rtlCol="0">
            <a:spAutoFit/>
          </a:bodyPr>
          <a:lstStyle/>
          <a:p>
            <a:r>
              <a:rPr lang="en-GB" sz="2800" b="1"/>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30C3909-1482-1013-E118-A2CE0A1DD3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7092F3-915E-341D-8AD1-B8E398E9BFA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63076-72CB-117E-F240-98C1D1050D3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15626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Tree>
    <p:extLst>
      <p:ext uri="{BB962C8B-B14F-4D97-AF65-F5344CB8AC3E}">
        <p14:creationId xmlns:p14="http://schemas.microsoft.com/office/powerpoint/2010/main" val="9144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
        <p:nvSpPr>
          <p:cNvPr id="6" name="TextBox 5">
            <a:extLst>
              <a:ext uri="{FF2B5EF4-FFF2-40B4-BE49-F238E27FC236}">
                <a16:creationId xmlns:a16="http://schemas.microsoft.com/office/drawing/2014/main" id="{17BDFC27-AE77-990E-E3A7-5DF7B8BEB8B0}"/>
              </a:ext>
            </a:extLst>
          </p:cNvPr>
          <p:cNvSpPr txBox="1"/>
          <p:nvPr userDrawn="1"/>
        </p:nvSpPr>
        <p:spPr>
          <a:xfrm>
            <a:off x="7202551" y="2249424"/>
            <a:ext cx="4428148" cy="1200329"/>
          </a:xfrm>
          <a:prstGeom prst="rect">
            <a:avLst/>
          </a:prstGeom>
          <a:noFill/>
        </p:spPr>
        <p:txBody>
          <a:bodyPr wrap="square" rtlCol="0">
            <a:spAutoFit/>
          </a:bodyPr>
          <a:lstStyle/>
          <a:p>
            <a:r>
              <a:rPr lang="en-GB">
                <a:solidFill>
                  <a:schemeClr val="bg1"/>
                </a:solidFill>
              </a:rPr>
              <a:t>Text content goes over single column. Text content here goes over single column. Text content here goes over single column.  </a:t>
            </a:r>
          </a:p>
        </p:txBody>
      </p:sp>
    </p:spTree>
    <p:extLst>
      <p:ext uri="{BB962C8B-B14F-4D97-AF65-F5344CB8AC3E}">
        <p14:creationId xmlns:p14="http://schemas.microsoft.com/office/powerpoint/2010/main" val="378345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12546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Headline and image with header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a:solidFill>
                <a:schemeClr val="accent6"/>
              </a:solidFill>
            </a:endParaRPr>
          </a:p>
        </p:txBody>
      </p:sp>
    </p:spTree>
    <p:extLst>
      <p:ext uri="{BB962C8B-B14F-4D97-AF65-F5344CB8AC3E}">
        <p14:creationId xmlns:p14="http://schemas.microsoft.com/office/powerpoint/2010/main" val="115316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82354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CBD6BBA-20B2-41A9-BC43-316A54A0A417}" type="datetimeFigureOut">
              <a:rPr lang="en-GB" smtClean="0"/>
              <a:t>08/04/2025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59E311-15CD-4CC9-9DA1-B8453D1F83DE}" type="slidenum">
              <a:rPr lang="en-GB" smtClean="0"/>
              <a:t>‹#›</a:t>
            </a:fld>
            <a:endParaRPr lang="en-GB"/>
          </a:p>
        </p:txBody>
      </p:sp>
      <p:sp>
        <p:nvSpPr>
          <p:cNvPr id="8" name="Text Box 1"/>
          <p:cNvSpPr txBox="1"/>
          <p:nvPr userDrawn="1"/>
        </p:nvSpPr>
        <p:spPr>
          <a:xfrm rot="5400000">
            <a:off x="-3041652" y="3041651"/>
            <a:ext cx="6858002" cy="774700"/>
          </a:xfrm>
          <a:prstGeom prst="rect">
            <a:avLst/>
          </a:prstGeom>
          <a:gradFill flip="none" rotWithShape="1">
            <a:gsLst>
              <a:gs pos="0">
                <a:schemeClr val="accent2">
                  <a:lumMod val="14000"/>
                  <a:lumOff val="86000"/>
                </a:schemeClr>
              </a:gs>
              <a:gs pos="13000">
                <a:schemeClr val="accent2">
                  <a:lumMod val="50000"/>
                </a:schemeClr>
              </a:gs>
              <a:gs pos="18000">
                <a:schemeClr val="accent2">
                  <a:lumMod val="22000"/>
                  <a:lumOff val="78000"/>
                </a:schemeClr>
              </a:gs>
              <a:gs pos="42000">
                <a:schemeClr val="accent2">
                  <a:lumMod val="42000"/>
                  <a:lumOff val="58000"/>
                </a:schemeClr>
              </a:gs>
              <a:gs pos="53000">
                <a:schemeClr val="accent2">
                  <a:lumMod val="77000"/>
                </a:schemeClr>
              </a:gs>
              <a:gs pos="66000">
                <a:schemeClr val="accent2">
                  <a:lumMod val="69000"/>
                  <a:alpha val="70000"/>
                </a:schemeClr>
              </a:gs>
              <a:gs pos="83745">
                <a:schemeClr val="accent2">
                  <a:lumMod val="20000"/>
                  <a:lumOff val="80000"/>
                </a:schemeClr>
              </a:gs>
              <a:gs pos="75999">
                <a:schemeClr val="accent2">
                  <a:lumMod val="94000"/>
                  <a:lumOff val="6000"/>
                </a:schemeClr>
              </a:gs>
              <a:gs pos="78999">
                <a:schemeClr val="accent2">
                  <a:lumMod val="42000"/>
                  <a:lumOff val="58000"/>
                </a:schemeClr>
              </a:gs>
              <a:gs pos="100000">
                <a:schemeClr val="accent2">
                  <a:lumMod val="75000"/>
                  <a:lumOff val="25000"/>
                </a:schemeClr>
              </a:gs>
            </a:gsLst>
            <a:path path="circle">
              <a:fillToRect l="100000" t="100000"/>
            </a:path>
            <a:tileRect r="-100000" b="-100000"/>
          </a:gradFill>
          <a:ln w="6350" cap="rnd">
            <a:noFill/>
            <a:round/>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GB" sz="1100">
                <a:solidFill>
                  <a:srgbClr val="404040"/>
                </a:solidFill>
                <a:effectLst/>
                <a:ea typeface="Calibri"/>
                <a:cs typeface="Times New Roman"/>
              </a:rPr>
              <a:t> </a:t>
            </a:r>
          </a:p>
        </p:txBody>
      </p:sp>
      <p:sp>
        <p:nvSpPr>
          <p:cNvPr id="9" name="Rectangle 8"/>
          <p:cNvSpPr>
            <a:spLocks noChangeArrowheads="1"/>
          </p:cNvSpPr>
          <p:nvPr userDrawn="1"/>
        </p:nvSpPr>
        <p:spPr bwMode="auto">
          <a:xfrm>
            <a:off x="113540" y="0"/>
            <a:ext cx="353943"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91440" tIns="45720" rIns="91440" bIns="45720" anchor="ctr" anchorCtr="0" upright="1">
            <a:spAutoFit/>
          </a:bodyPr>
          <a:lstStyle/>
          <a:p>
            <a:pPr algn="ctr">
              <a:spcAft>
                <a:spcPts val="0"/>
              </a:spcAft>
              <a:tabLst>
                <a:tab pos="2865755" algn="ctr"/>
                <a:tab pos="5731510" algn="r"/>
              </a:tabLst>
            </a:pPr>
            <a:r>
              <a:rPr lang="en-GB" sz="1100">
                <a:solidFill>
                  <a:srgbClr val="C00000"/>
                </a:solidFill>
                <a:effectLst/>
                <a:latin typeface="Calibri"/>
                <a:ea typeface="Times New Roman"/>
                <a:cs typeface="Times New Roman"/>
              </a:rPr>
              <a:t>E: </a:t>
            </a:r>
            <a:r>
              <a:rPr lang="en-GB" sz="1100" err="1">
                <a:solidFill>
                  <a:srgbClr val="404040"/>
                </a:solidFill>
                <a:effectLst/>
                <a:latin typeface="Calibri"/>
                <a:ea typeface="Times New Roman"/>
                <a:cs typeface="Times New Roman"/>
              </a:rPr>
              <a:t>sales@kalutrainingandconsultancy</a:t>
            </a:r>
            <a:r>
              <a:rPr lang="en-GB" sz="1100">
                <a:solidFill>
                  <a:srgbClr val="404040"/>
                </a:solidFill>
                <a:effectLst/>
                <a:latin typeface="Calibri"/>
                <a:ea typeface="Times New Roman"/>
                <a:cs typeface="Times New Roman"/>
              </a:rPr>
              <a:t> .co.uk     </a:t>
            </a:r>
            <a:r>
              <a:rPr lang="en-GB" sz="1100">
                <a:solidFill>
                  <a:srgbClr val="C00000"/>
                </a:solidFill>
                <a:effectLst/>
                <a:latin typeface="Calibri"/>
                <a:ea typeface="Times New Roman"/>
                <a:cs typeface="Times New Roman"/>
              </a:rPr>
              <a:t>T:</a:t>
            </a:r>
            <a:r>
              <a:rPr lang="en-GB" sz="1100">
                <a:solidFill>
                  <a:srgbClr val="404040"/>
                </a:solidFill>
                <a:effectLst/>
                <a:latin typeface="Calibri"/>
                <a:ea typeface="Times New Roman"/>
                <a:cs typeface="Times New Roman"/>
              </a:rPr>
              <a:t> +44  [0] 1162  24  90  12      </a:t>
            </a:r>
            <a:r>
              <a:rPr lang="en-GB" sz="1100">
                <a:solidFill>
                  <a:srgbClr val="C00000"/>
                </a:solidFill>
                <a:effectLst/>
                <a:latin typeface="Calibri"/>
                <a:ea typeface="Times New Roman"/>
                <a:cs typeface="Times New Roman"/>
              </a:rPr>
              <a:t>W: </a:t>
            </a:r>
            <a:r>
              <a:rPr lang="en-GB" sz="1100">
                <a:solidFill>
                  <a:srgbClr val="404040"/>
                </a:solidFill>
                <a:effectLst/>
                <a:latin typeface="Calibri"/>
                <a:ea typeface="Times New Roman"/>
                <a:cs typeface="Times New Roman"/>
              </a:rPr>
              <a:t>www.kalutrainingandconsultancy.co.uk</a:t>
            </a:r>
            <a:endParaRPr lang="en-GB" sz="1100">
              <a:solidFill>
                <a:srgbClr val="404040"/>
              </a:solidFill>
              <a:effectLst/>
              <a:latin typeface="Calibri"/>
              <a:ea typeface="Calibri"/>
              <a:cs typeface="Times New Roman"/>
            </a:endParaRPr>
          </a:p>
        </p:txBody>
      </p:sp>
    </p:spTree>
    <p:extLst>
      <p:ext uri="{BB962C8B-B14F-4D97-AF65-F5344CB8AC3E}">
        <p14:creationId xmlns:p14="http://schemas.microsoft.com/office/powerpoint/2010/main" val="82209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CBD6BBA-20B2-41A9-BC43-316A54A0A417}" type="datetimeFigureOut">
              <a:rPr lang="en-GB" smtClean="0"/>
              <a:t>08/04/2025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59E311-15CD-4CC9-9DA1-B8453D1F83DE}" type="slidenum">
              <a:rPr lang="en-GB" smtClean="0"/>
              <a:t>‹#›</a:t>
            </a:fld>
            <a:endParaRPr lang="en-GB"/>
          </a:p>
        </p:txBody>
      </p:sp>
    </p:spTree>
    <p:extLst>
      <p:ext uri="{BB962C8B-B14F-4D97-AF65-F5344CB8AC3E}">
        <p14:creationId xmlns:p14="http://schemas.microsoft.com/office/powerpoint/2010/main" val="27430270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CBD6BBA-20B2-41A9-BC43-316A54A0A417}" type="datetimeFigureOut">
              <a:rPr lang="en-GB" smtClean="0"/>
              <a:t>08/04/2025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59E311-15CD-4CC9-9DA1-B8453D1F83DE}" type="slidenum">
              <a:rPr lang="en-GB" smtClean="0"/>
              <a:t>‹#›</a:t>
            </a:fld>
            <a:endParaRPr lang="en-GB"/>
          </a:p>
        </p:txBody>
      </p:sp>
    </p:spTree>
    <p:extLst>
      <p:ext uri="{BB962C8B-B14F-4D97-AF65-F5344CB8AC3E}">
        <p14:creationId xmlns:p14="http://schemas.microsoft.com/office/powerpoint/2010/main" val="870773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F74B-0AF4-18F1-04CF-FC6F826C24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D59E0F-3AA7-A33E-CD34-58E97EDA2F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C108D7-5E45-1411-29CF-736549D1B9E5}"/>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5" name="Footer Placeholder 4">
            <a:extLst>
              <a:ext uri="{FF2B5EF4-FFF2-40B4-BE49-F238E27FC236}">
                <a16:creationId xmlns:a16="http://schemas.microsoft.com/office/drawing/2014/main" id="{5C102CFD-00E2-7B51-8003-79D1D39847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75E081-FBFB-7CCF-5AEA-383444AC1DC0}"/>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3900758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E3271-2492-46EF-078B-67B4FD74F0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DADE0F-DD04-CDE5-534F-D50A14820E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452C4C-B63E-16D5-EE87-791AFF184D64}"/>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5" name="Footer Placeholder 4">
            <a:extLst>
              <a:ext uri="{FF2B5EF4-FFF2-40B4-BE49-F238E27FC236}">
                <a16:creationId xmlns:a16="http://schemas.microsoft.com/office/drawing/2014/main" id="{1D88B412-D9E5-89A6-6E23-312CE5C1F7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7600EC-6E71-AA6E-E598-84CA51FE5146}"/>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3631675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D038A-760B-87E7-FD99-5FB594E7F2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FABF977-57F4-84A7-64B6-CF21976E54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992099-FD9F-F781-5784-01F8D5E52947}"/>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5" name="Footer Placeholder 4">
            <a:extLst>
              <a:ext uri="{FF2B5EF4-FFF2-40B4-BE49-F238E27FC236}">
                <a16:creationId xmlns:a16="http://schemas.microsoft.com/office/drawing/2014/main" id="{117BF640-2A7A-0082-2E0F-8C0CBDE365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AB92CA-070C-C0F2-ED58-95F7B2F3E0F7}"/>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535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8528B-8BB2-5F81-768D-2D76E67145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F051743-0F4C-A66D-142A-E802735CD3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C852A4-86EC-BB39-1278-BC6E5AAB5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6D1EEE-2BAA-519F-A577-AA630EFB8037}"/>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6" name="Footer Placeholder 5">
            <a:extLst>
              <a:ext uri="{FF2B5EF4-FFF2-40B4-BE49-F238E27FC236}">
                <a16:creationId xmlns:a16="http://schemas.microsoft.com/office/drawing/2014/main" id="{34F59A4E-3DAB-5136-EC55-31B3E3AC5E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55A762-1403-8E5F-B394-D326A6A6C66C}"/>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1742416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EA2D-26D7-F42D-B45B-23EF87C0CD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380154-B5A3-50C6-766E-D969733A1D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62CD1C-F588-64B2-78F9-23519A851B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8497A06-E8BF-B8CC-6F26-654E3A3C77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6C5523-8873-BCCE-2A26-CD75A41D13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D6E62B-8FED-5129-FE9F-7F02BEBED196}"/>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8" name="Footer Placeholder 7">
            <a:extLst>
              <a:ext uri="{FF2B5EF4-FFF2-40B4-BE49-F238E27FC236}">
                <a16:creationId xmlns:a16="http://schemas.microsoft.com/office/drawing/2014/main" id="{24E80FEC-0D3C-B787-C958-0F42AA3DE76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D6C7A2A-10E2-6419-634E-8150F0E987FD}"/>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1488005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A67A8-83C5-CBED-81BA-A41B40B30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F447BB9-F41A-00AD-B36F-F7F8D21C55F5}"/>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4" name="Footer Placeholder 3">
            <a:extLst>
              <a:ext uri="{FF2B5EF4-FFF2-40B4-BE49-F238E27FC236}">
                <a16:creationId xmlns:a16="http://schemas.microsoft.com/office/drawing/2014/main" id="{92129691-6690-422F-CB28-A680ADF557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C25DA27-295B-A60C-6263-37570041206B}"/>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4004656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D53785-52FA-3F52-C3F7-0444BCC887F4}"/>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3" name="Footer Placeholder 2">
            <a:extLst>
              <a:ext uri="{FF2B5EF4-FFF2-40B4-BE49-F238E27FC236}">
                <a16:creationId xmlns:a16="http://schemas.microsoft.com/office/drawing/2014/main" id="{034136F1-5D1B-F289-1ED4-3ECA36B247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EE9ED5-CCAB-B8DF-B5F6-F3C5F01D11D3}"/>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225713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ample-Icons-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F01C83-A866-28AC-7B1F-38947CCF6D80}"/>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0E34-BC9F-9F6B-ED43-06ECC6C0D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7DEFAEC-4BAB-097D-019C-AA2DEFF8E2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71B16D-4579-9FEA-E277-532F2CA14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A8444-44C5-7555-9231-AFDF79CB1402}"/>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6" name="Footer Placeholder 5">
            <a:extLst>
              <a:ext uri="{FF2B5EF4-FFF2-40B4-BE49-F238E27FC236}">
                <a16:creationId xmlns:a16="http://schemas.microsoft.com/office/drawing/2014/main" id="{55F0467D-03D5-BDCC-BDD5-BD18922DB9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A09AFC-51F9-343F-05AB-B3E567803F35}"/>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2623123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F12C-A24B-CA37-16FF-B6754B3372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0356BD-C59E-542E-C8E0-9BF8331145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7EF26C-5740-82DA-3BB4-06921EDF1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6B29FF-0BC3-82DA-CB83-D9BEE592AFDD}"/>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6" name="Footer Placeholder 5">
            <a:extLst>
              <a:ext uri="{FF2B5EF4-FFF2-40B4-BE49-F238E27FC236}">
                <a16:creationId xmlns:a16="http://schemas.microsoft.com/office/drawing/2014/main" id="{59B23E22-41EC-1FA0-2521-9A94D89877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44D9DE-0BE5-B6A1-C060-D21AB9CC3CCB}"/>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4247495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BE96-B783-24C0-32C6-A43B7BD4E84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7861D8-969A-FAF1-7B63-E08096B5D7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37DBAD-A85C-4BC1-BC04-3FFB76B2CC7B}"/>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5" name="Footer Placeholder 4">
            <a:extLst>
              <a:ext uri="{FF2B5EF4-FFF2-40B4-BE49-F238E27FC236}">
                <a16:creationId xmlns:a16="http://schemas.microsoft.com/office/drawing/2014/main" id="{02958420-2C75-60C8-924E-4F6E3AB070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C18872-BA91-9B19-9843-41864C0B059D}"/>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2543297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E7CDCC-A331-0EA8-EA94-D152F44C48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9280DF-92F0-3DDF-3DB6-901505430D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87AD16-F0A9-6B6B-0281-04A03F43EAAD}"/>
              </a:ext>
            </a:extLst>
          </p:cNvPr>
          <p:cNvSpPr>
            <a:spLocks noGrp="1"/>
          </p:cNvSpPr>
          <p:nvPr>
            <p:ph type="dt" sz="half" idx="10"/>
          </p:nvPr>
        </p:nvSpPr>
        <p:spPr/>
        <p:txBody>
          <a:bodyPr/>
          <a:lstStyle/>
          <a:p>
            <a:fld id="{EE25F5B8-AFC7-4DB2-8521-880016BFE1BF}" type="datetimeFigureOut">
              <a:rPr lang="en-GB" smtClean="0"/>
              <a:t>08/04/2025</a:t>
            </a:fld>
            <a:endParaRPr lang="en-GB"/>
          </a:p>
        </p:txBody>
      </p:sp>
      <p:sp>
        <p:nvSpPr>
          <p:cNvPr id="5" name="Footer Placeholder 4">
            <a:extLst>
              <a:ext uri="{FF2B5EF4-FFF2-40B4-BE49-F238E27FC236}">
                <a16:creationId xmlns:a16="http://schemas.microsoft.com/office/drawing/2014/main" id="{58CE7305-D130-71B4-BF32-D82CF524BC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9DC1A6-A0E6-9CE7-8473-4BE8022B9E5D}"/>
              </a:ext>
            </a:extLst>
          </p:cNvPr>
          <p:cNvSpPr>
            <a:spLocks noGrp="1"/>
          </p:cNvSpPr>
          <p:nvPr>
            <p:ph type="sldNum" sz="quarter" idx="12"/>
          </p:nvPr>
        </p:nvSpPr>
        <p:spPr/>
        <p:txBody>
          <a:bodyPr/>
          <a:lstStyle/>
          <a:p>
            <a:fld id="{441EFE5C-44DB-4562-9531-CA1E1A05C999}" type="slidenum">
              <a:rPr lang="en-GB" smtClean="0"/>
              <a:t>‹#›</a:t>
            </a:fld>
            <a:endParaRPr lang="en-GB"/>
          </a:p>
        </p:txBody>
      </p:sp>
    </p:spTree>
    <p:extLst>
      <p:ext uri="{BB962C8B-B14F-4D97-AF65-F5344CB8AC3E}">
        <p14:creationId xmlns:p14="http://schemas.microsoft.com/office/powerpoint/2010/main" val="325535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lack Blank with Overla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E6A8C1-9484-43BA-BBCD-E2141BA1724C}"/>
              </a:ext>
            </a:extLst>
          </p:cNvPr>
          <p:cNvSpPr>
            <a:spLocks noGrp="1"/>
          </p:cNvSpPr>
          <p:nvPr>
            <p:ph type="dt" sz="half" idx="10"/>
          </p:nvPr>
        </p:nvSpPr>
        <p:spPr/>
        <p:txBody>
          <a:bodyPr/>
          <a:lstStyle/>
          <a:p>
            <a:fld id="{F658FE88-310E-43D1-A641-AEAB4039E669}" type="datetime1">
              <a:rPr lang="en-GB" smtClean="0"/>
              <a:t>08/04/2025</a:t>
            </a:fld>
            <a:endParaRPr lang="en-GB"/>
          </a:p>
        </p:txBody>
      </p:sp>
      <p:sp>
        <p:nvSpPr>
          <p:cNvPr id="4" name="Footer Placeholder 3">
            <a:extLst>
              <a:ext uri="{FF2B5EF4-FFF2-40B4-BE49-F238E27FC236}">
                <a16:creationId xmlns:a16="http://schemas.microsoft.com/office/drawing/2014/main" id="{CF7F0963-7407-4EEE-848A-80C7EF8975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781298-7665-4401-B621-51CF4C31D75E}"/>
              </a:ext>
            </a:extLst>
          </p:cNvPr>
          <p:cNvSpPr>
            <a:spLocks noGrp="1"/>
          </p:cNvSpPr>
          <p:nvPr>
            <p:ph type="sldNum" sz="quarter" idx="12"/>
          </p:nvPr>
        </p:nvSpPr>
        <p:spPr/>
        <p:txBody>
          <a:bodyPr/>
          <a:lstStyle/>
          <a:p>
            <a:fld id="{61BF9F4B-7B7E-4673-BA0F-365E23C359A3}" type="slidenum">
              <a:rPr lang="en-GB" smtClean="0"/>
              <a:pPr/>
              <a:t>‹#›</a:t>
            </a:fld>
            <a:endParaRPr lang="en-GB"/>
          </a:p>
        </p:txBody>
      </p:sp>
      <p:sp>
        <p:nvSpPr>
          <p:cNvPr id="6" name="Rectangle 5">
            <a:extLst>
              <a:ext uri="{FF2B5EF4-FFF2-40B4-BE49-F238E27FC236}">
                <a16:creationId xmlns:a16="http://schemas.microsoft.com/office/drawing/2014/main" id="{7863BBB7-65AF-475A-8E37-54C7443043EB}"/>
              </a:ext>
            </a:extLst>
          </p:cNvPr>
          <p:cNvSpPr/>
          <p:nvPr userDrawn="1"/>
        </p:nvSpPr>
        <p:spPr>
          <a:xfrm>
            <a:off x="0" y="0"/>
            <a:ext cx="200025"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a:p>
        </p:txBody>
      </p:sp>
      <p:sp>
        <p:nvSpPr>
          <p:cNvPr id="9" name="Text Placeholder 2">
            <a:extLst>
              <a:ext uri="{FF2B5EF4-FFF2-40B4-BE49-F238E27FC236}">
                <a16:creationId xmlns:a16="http://schemas.microsoft.com/office/drawing/2014/main" id="{CD78D1FD-CC9B-4C91-AF20-BFB2FEA448D7}"/>
              </a:ext>
            </a:extLst>
          </p:cNvPr>
          <p:cNvSpPr>
            <a:spLocks noGrp="1"/>
          </p:cNvSpPr>
          <p:nvPr>
            <p:ph type="body" sz="quarter" idx="14" hasCustomPrompt="1"/>
          </p:nvPr>
        </p:nvSpPr>
        <p:spPr>
          <a:xfrm>
            <a:off x="2355821" y="6519599"/>
            <a:ext cx="7200" cy="108000"/>
          </a:xfrm>
          <a:solidFill>
            <a:schemeClr val="accent1"/>
          </a:solidFill>
        </p:spPr>
        <p:txBody>
          <a:bodyPr/>
          <a:lstStyle/>
          <a:p>
            <a:pPr lvl="0"/>
            <a:r>
              <a:rPr lang="en-GB"/>
              <a:t> </a:t>
            </a:r>
          </a:p>
        </p:txBody>
      </p:sp>
      <p:sp>
        <p:nvSpPr>
          <p:cNvPr id="10" name="Text Placeholder 5">
            <a:extLst>
              <a:ext uri="{FF2B5EF4-FFF2-40B4-BE49-F238E27FC236}">
                <a16:creationId xmlns:a16="http://schemas.microsoft.com/office/drawing/2014/main" id="{CBC5DA60-976E-4294-A65F-0FEB2366C2E0}"/>
              </a:ext>
            </a:extLst>
          </p:cNvPr>
          <p:cNvSpPr>
            <a:spLocks noGrp="1"/>
          </p:cNvSpPr>
          <p:nvPr>
            <p:ph type="body" sz="quarter" idx="22" hasCustomPrompt="1"/>
          </p:nvPr>
        </p:nvSpPr>
        <p:spPr>
          <a:xfrm>
            <a:off x="200024" y="-1"/>
            <a:ext cx="11991976" cy="6308725"/>
          </a:xfrm>
          <a:solidFill>
            <a:schemeClr val="bg2">
              <a:alpha val="70000"/>
            </a:schemeClr>
          </a:solidFill>
        </p:spPr>
        <p:txBody>
          <a:bodyPr/>
          <a:lstStyle>
            <a:lvl1pPr>
              <a:defRPr/>
            </a:lvl1pPr>
          </a:lstStyle>
          <a:p>
            <a:pPr lvl="0"/>
            <a:r>
              <a:rPr lang="en-US"/>
              <a:t> </a:t>
            </a:r>
            <a:endParaRPr lang="en-GB"/>
          </a:p>
        </p:txBody>
      </p:sp>
      <p:sp>
        <p:nvSpPr>
          <p:cNvPr id="7" name="Title 6">
            <a:extLst>
              <a:ext uri="{FF2B5EF4-FFF2-40B4-BE49-F238E27FC236}">
                <a16:creationId xmlns:a16="http://schemas.microsoft.com/office/drawing/2014/main" id="{D4E7C740-150D-4B7B-A2D6-FDE0855C5D57}"/>
              </a:ext>
            </a:extLst>
          </p:cNvPr>
          <p:cNvSpPr>
            <a:spLocks noGrp="1"/>
          </p:cNvSpPr>
          <p:nvPr>
            <p:ph type="title" hasCustomPrompt="1"/>
          </p:nvPr>
        </p:nvSpPr>
        <p:spPr>
          <a:xfrm>
            <a:off x="200025" y="377826"/>
            <a:ext cx="4625975" cy="997510"/>
          </a:xfrm>
          <a:solidFill>
            <a:srgbClr val="005EB8"/>
          </a:solidFill>
        </p:spPr>
        <p:txBody>
          <a:bodyPr lIns="324000"/>
          <a:lstStyle>
            <a:lvl1pPr>
              <a:defRPr/>
            </a:lvl1pPr>
          </a:lstStyle>
          <a:p>
            <a:r>
              <a:rPr lang="en-US"/>
              <a:t>Enter title here</a:t>
            </a:r>
            <a:endParaRPr lang="en-GB"/>
          </a:p>
        </p:txBody>
      </p:sp>
    </p:spTree>
    <p:extLst>
      <p:ext uri="{BB962C8B-B14F-4D97-AF65-F5344CB8AC3E}">
        <p14:creationId xmlns:p14="http://schemas.microsoft.com/office/powerpoint/2010/main" val="402762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Black Blank with Overla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7E6A8C1-9484-43BA-BBCD-E2141BA1724C}"/>
              </a:ext>
            </a:extLst>
          </p:cNvPr>
          <p:cNvSpPr>
            <a:spLocks noGrp="1"/>
          </p:cNvSpPr>
          <p:nvPr>
            <p:ph type="dt" sz="half" idx="10"/>
          </p:nvPr>
        </p:nvSpPr>
        <p:spPr/>
        <p:txBody>
          <a:bodyPr/>
          <a:lstStyle/>
          <a:p>
            <a:r>
              <a:rPr lang="en-US"/>
              <a:t>15/01/2019</a:t>
            </a:r>
            <a:endParaRPr lang="en-GB"/>
          </a:p>
        </p:txBody>
      </p:sp>
      <p:sp>
        <p:nvSpPr>
          <p:cNvPr id="4" name="Footer Placeholder 3">
            <a:extLst>
              <a:ext uri="{FF2B5EF4-FFF2-40B4-BE49-F238E27FC236}">
                <a16:creationId xmlns:a16="http://schemas.microsoft.com/office/drawing/2014/main" id="{CF7F0963-7407-4EEE-848A-80C7EF8975EB}"/>
              </a:ext>
            </a:extLst>
          </p:cNvPr>
          <p:cNvSpPr>
            <a:spLocks noGrp="1"/>
          </p:cNvSpPr>
          <p:nvPr>
            <p:ph type="ftr" sz="quarter" idx="11"/>
          </p:nvPr>
        </p:nvSpPr>
        <p:spPr/>
        <p:txBody>
          <a:bodyPr/>
          <a:lstStyle/>
          <a:p>
            <a:r>
              <a:rPr lang="en-GB"/>
              <a:t>Firebrand Training</a:t>
            </a:r>
          </a:p>
        </p:txBody>
      </p:sp>
      <p:sp>
        <p:nvSpPr>
          <p:cNvPr id="5" name="Slide Number Placeholder 4">
            <a:extLst>
              <a:ext uri="{FF2B5EF4-FFF2-40B4-BE49-F238E27FC236}">
                <a16:creationId xmlns:a16="http://schemas.microsoft.com/office/drawing/2014/main" id="{66781298-7665-4401-B621-51CF4C31D75E}"/>
              </a:ext>
            </a:extLst>
          </p:cNvPr>
          <p:cNvSpPr>
            <a:spLocks noGrp="1"/>
          </p:cNvSpPr>
          <p:nvPr>
            <p:ph type="sldNum" sz="quarter" idx="12"/>
          </p:nvPr>
        </p:nvSpPr>
        <p:spPr/>
        <p:txBody>
          <a:bodyPr/>
          <a:lstStyle/>
          <a:p>
            <a:fld id="{61BF9F4B-7B7E-4673-BA0F-365E23C359A3}" type="slidenum">
              <a:rPr lang="en-GB" smtClean="0"/>
              <a:pPr/>
              <a:t>‹#›</a:t>
            </a:fld>
            <a:endParaRPr lang="en-GB"/>
          </a:p>
        </p:txBody>
      </p:sp>
      <p:sp>
        <p:nvSpPr>
          <p:cNvPr id="6" name="Rectangle 5">
            <a:extLst>
              <a:ext uri="{FF2B5EF4-FFF2-40B4-BE49-F238E27FC236}">
                <a16:creationId xmlns:a16="http://schemas.microsoft.com/office/drawing/2014/main" id="{7863BBB7-65AF-475A-8E37-54C7443043EB}"/>
              </a:ext>
            </a:extLst>
          </p:cNvPr>
          <p:cNvSpPr/>
          <p:nvPr userDrawn="1"/>
        </p:nvSpPr>
        <p:spPr>
          <a:xfrm>
            <a:off x="0" y="0"/>
            <a:ext cx="200025"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0"/>
              </a:spcBef>
              <a:spcAft>
                <a:spcPts val="600"/>
              </a:spcAft>
            </a:pPr>
            <a:endParaRPr lang="en-GB"/>
          </a:p>
        </p:txBody>
      </p:sp>
      <p:sp>
        <p:nvSpPr>
          <p:cNvPr id="9" name="Text Placeholder 2">
            <a:extLst>
              <a:ext uri="{FF2B5EF4-FFF2-40B4-BE49-F238E27FC236}">
                <a16:creationId xmlns:a16="http://schemas.microsoft.com/office/drawing/2014/main" id="{CD78D1FD-CC9B-4C91-AF20-BFB2FEA448D7}"/>
              </a:ext>
            </a:extLst>
          </p:cNvPr>
          <p:cNvSpPr>
            <a:spLocks noGrp="1"/>
          </p:cNvSpPr>
          <p:nvPr>
            <p:ph type="body" sz="quarter" idx="14" hasCustomPrompt="1"/>
          </p:nvPr>
        </p:nvSpPr>
        <p:spPr>
          <a:xfrm>
            <a:off x="2355821" y="6519599"/>
            <a:ext cx="7200" cy="108000"/>
          </a:xfrm>
          <a:solidFill>
            <a:schemeClr val="accent1"/>
          </a:solidFill>
        </p:spPr>
        <p:txBody>
          <a:bodyPr/>
          <a:lstStyle/>
          <a:p>
            <a:pPr lvl="0"/>
            <a:r>
              <a:rPr lang="en-GB"/>
              <a:t> </a:t>
            </a:r>
          </a:p>
        </p:txBody>
      </p:sp>
      <p:sp>
        <p:nvSpPr>
          <p:cNvPr id="10" name="Text Placeholder 5">
            <a:extLst>
              <a:ext uri="{FF2B5EF4-FFF2-40B4-BE49-F238E27FC236}">
                <a16:creationId xmlns:a16="http://schemas.microsoft.com/office/drawing/2014/main" id="{CBC5DA60-976E-4294-A65F-0FEB2366C2E0}"/>
              </a:ext>
            </a:extLst>
          </p:cNvPr>
          <p:cNvSpPr>
            <a:spLocks noGrp="1"/>
          </p:cNvSpPr>
          <p:nvPr>
            <p:ph type="body" sz="quarter" idx="22" hasCustomPrompt="1"/>
          </p:nvPr>
        </p:nvSpPr>
        <p:spPr>
          <a:xfrm>
            <a:off x="200024" y="-1"/>
            <a:ext cx="11991976" cy="6308725"/>
          </a:xfrm>
          <a:solidFill>
            <a:schemeClr val="bg2">
              <a:alpha val="70000"/>
            </a:schemeClr>
          </a:solidFill>
        </p:spPr>
        <p:txBody>
          <a:bodyPr/>
          <a:lstStyle>
            <a:lvl1pPr>
              <a:defRPr/>
            </a:lvl1pPr>
          </a:lstStyle>
          <a:p>
            <a:pPr lvl="0"/>
            <a:r>
              <a:rPr lang="en-US"/>
              <a:t> </a:t>
            </a:r>
            <a:endParaRPr lang="en-GB"/>
          </a:p>
        </p:txBody>
      </p:sp>
      <p:sp>
        <p:nvSpPr>
          <p:cNvPr id="7" name="Title 6">
            <a:extLst>
              <a:ext uri="{FF2B5EF4-FFF2-40B4-BE49-F238E27FC236}">
                <a16:creationId xmlns:a16="http://schemas.microsoft.com/office/drawing/2014/main" id="{D4E7C740-150D-4B7B-A2D6-FDE0855C5D57}"/>
              </a:ext>
            </a:extLst>
          </p:cNvPr>
          <p:cNvSpPr>
            <a:spLocks noGrp="1"/>
          </p:cNvSpPr>
          <p:nvPr>
            <p:ph type="title" hasCustomPrompt="1"/>
          </p:nvPr>
        </p:nvSpPr>
        <p:spPr>
          <a:xfrm>
            <a:off x="200025" y="377826"/>
            <a:ext cx="4625975" cy="997510"/>
          </a:xfrm>
          <a:solidFill>
            <a:srgbClr val="005EB8"/>
          </a:solidFill>
        </p:spPr>
        <p:txBody>
          <a:bodyPr lIns="324000"/>
          <a:lstStyle>
            <a:lvl1pPr>
              <a:defRPr/>
            </a:lvl1pPr>
          </a:lstStyle>
          <a:p>
            <a:r>
              <a:rPr lang="en-US"/>
              <a:t>Enter title here</a:t>
            </a:r>
            <a:endParaRPr lang="en-GB"/>
          </a:p>
        </p:txBody>
      </p:sp>
      <p:sp>
        <p:nvSpPr>
          <p:cNvPr id="11" name="Text Placeholder 10"/>
          <p:cNvSpPr>
            <a:spLocks noGrp="1"/>
          </p:cNvSpPr>
          <p:nvPr>
            <p:ph type="body" sz="quarter" idx="23"/>
          </p:nvPr>
        </p:nvSpPr>
        <p:spPr>
          <a:xfrm>
            <a:off x="508000" y="1611313"/>
            <a:ext cx="11176000" cy="4397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8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9D1ADD5-FE10-4A62-9811-6EFDF7F835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8072" b="28114"/>
          <a:stretch/>
        </p:blipFill>
        <p:spPr>
          <a:xfrm rot="16200000">
            <a:off x="8603486" y="3269485"/>
            <a:ext cx="3589548" cy="3587482"/>
          </a:xfrm>
          <a:prstGeom prst="rect">
            <a:avLst/>
          </a:prstGeom>
        </p:spPr>
      </p:pic>
      <p:pic>
        <p:nvPicPr>
          <p:cNvPr id="17" name="Picture 16">
            <a:extLst>
              <a:ext uri="{FF2B5EF4-FFF2-40B4-BE49-F238E27FC236}">
                <a16:creationId xmlns:a16="http://schemas.microsoft.com/office/drawing/2014/main" id="{A12A0972-BE52-4B10-86E8-847A6868E111}"/>
              </a:ext>
            </a:extLst>
          </p:cNvPr>
          <p:cNvPicPr>
            <a:picLocks noChangeAspect="1"/>
          </p:cNvPicPr>
          <p:nvPr userDrawn="1"/>
        </p:nvPicPr>
        <p:blipFill>
          <a:blip r:embed="rId3"/>
          <a:srcRect/>
          <a:stretch/>
        </p:blipFill>
        <p:spPr>
          <a:xfrm>
            <a:off x="10596563" y="5882635"/>
            <a:ext cx="1223547" cy="607065"/>
          </a:xfrm>
          <a:prstGeom prst="rect">
            <a:avLst/>
          </a:prstGeom>
        </p:spPr>
      </p:pic>
      <p:pic>
        <p:nvPicPr>
          <p:cNvPr id="20" name="Picture 19">
            <a:extLst>
              <a:ext uri="{FF2B5EF4-FFF2-40B4-BE49-F238E27FC236}">
                <a16:creationId xmlns:a16="http://schemas.microsoft.com/office/drawing/2014/main" id="{5E4DF735-EE42-408C-BAEA-003EF04BA4C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784" t="42791" r="53006" b="-4187"/>
          <a:stretch/>
        </p:blipFill>
        <p:spPr>
          <a:xfrm>
            <a:off x="10944805" y="1506994"/>
            <a:ext cx="1171074" cy="2281179"/>
          </a:xfrm>
          <a:prstGeom prst="rect">
            <a:avLst/>
          </a:prstGeom>
        </p:spPr>
      </p:pic>
      <p:sp>
        <p:nvSpPr>
          <p:cNvPr id="21" name="Arc 20">
            <a:extLst>
              <a:ext uri="{FF2B5EF4-FFF2-40B4-BE49-F238E27FC236}">
                <a16:creationId xmlns:a16="http://schemas.microsoft.com/office/drawing/2014/main" id="{2C7C8B98-8693-4380-A0DA-C762A9D225D7}"/>
              </a:ext>
            </a:extLst>
          </p:cNvPr>
          <p:cNvSpPr/>
          <p:nvPr userDrawn="1"/>
        </p:nvSpPr>
        <p:spPr>
          <a:xfrm rot="10800000">
            <a:off x="10604181" y="-1529638"/>
            <a:ext cx="3158413" cy="3158413"/>
          </a:xfrm>
          <a:prstGeom prst="arc">
            <a:avLst>
              <a:gd name="adj1" fmla="val 16182444"/>
              <a:gd name="adj2" fmla="val 114656"/>
            </a:avLst>
          </a:pr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 Placeholder 9">
            <a:extLst>
              <a:ext uri="{FF2B5EF4-FFF2-40B4-BE49-F238E27FC236}">
                <a16:creationId xmlns:a16="http://schemas.microsoft.com/office/drawing/2014/main" id="{561E0AE4-6BEE-464A-A1D8-F9BAED4E42C3}"/>
              </a:ext>
            </a:extLst>
          </p:cNvPr>
          <p:cNvSpPr>
            <a:spLocks noGrp="1"/>
          </p:cNvSpPr>
          <p:nvPr>
            <p:ph type="body" sz="quarter" idx="11" hasCustomPrompt="1"/>
          </p:nvPr>
        </p:nvSpPr>
        <p:spPr>
          <a:xfrm>
            <a:off x="365940" y="1605757"/>
            <a:ext cx="5009336" cy="3805330"/>
          </a:xfrm>
          <a:prstGeom prst="rect">
            <a:avLst/>
          </a:prstGeom>
        </p:spPr>
        <p:txBody>
          <a:bodyPr lIns="0" tIns="0" rIns="0" bIns="0"/>
          <a:lstStyle>
            <a:lvl1pPr marL="0" marR="0" indent="0" algn="l" defTabSz="914400" rtl="0" eaLnBrk="1" fontAlgn="auto" latinLnBrk="0" hangingPunct="1">
              <a:lnSpc>
                <a:spcPts val="1800"/>
              </a:lnSpc>
              <a:spcBef>
                <a:spcPts val="0"/>
              </a:spcBef>
              <a:spcAft>
                <a:spcPts val="1200"/>
              </a:spcAft>
              <a:buClrTx/>
              <a:buSzTx/>
              <a:buFont typeface="Arial" panose="020B0604020202020204" pitchFamily="34" charset="0"/>
              <a:buNone/>
              <a:tabLst/>
              <a:defRPr sz="1600">
                <a:solidFill>
                  <a:schemeClr val="tx1"/>
                </a:solidFill>
              </a:defRPr>
            </a:lvl1pPr>
            <a:lvl2pPr marL="742952" indent="-457200" algn="l">
              <a:buFont typeface="Arial" panose="020B0604020202020204" pitchFamily="34" charset="0"/>
              <a:buChar char="•"/>
              <a:defRPr sz="2800">
                <a:solidFill>
                  <a:schemeClr val="bg1"/>
                </a:solidFill>
              </a:defRPr>
            </a:lvl2pPr>
            <a:lvl3pPr marL="1028705" indent="-457200" algn="l">
              <a:buFont typeface="Arial" panose="020B0604020202020204" pitchFamily="34" charset="0"/>
              <a:buChar char="•"/>
              <a:defRPr sz="2800">
                <a:solidFill>
                  <a:schemeClr val="bg1"/>
                </a:solidFill>
              </a:defRPr>
            </a:lvl3pPr>
            <a:lvl4pPr marL="1314459" indent="-457200" algn="l">
              <a:buFont typeface="Arial" panose="020B0604020202020204" pitchFamily="34" charset="0"/>
              <a:buChar char="•"/>
              <a:defRPr sz="2800">
                <a:solidFill>
                  <a:schemeClr val="bg1"/>
                </a:solidFill>
              </a:defRPr>
            </a:lvl4pPr>
            <a:lvl5pPr marL="1600212" indent="-457200" algn="l">
              <a:buFont typeface="Arial" panose="020B0604020202020204" pitchFamily="34" charset="0"/>
              <a:buChar char="•"/>
              <a:defRPr sz="28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text for interesting body copy. Edit text for interesting body copy. Edit text for interesting body copy. Edit text for interesting body copy. Edit text for interesting body copy. Edit text for interesting body copy. Edit text for interesting body copy.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1" name="Text Placeholder 9">
            <a:extLst>
              <a:ext uri="{FF2B5EF4-FFF2-40B4-BE49-F238E27FC236}">
                <a16:creationId xmlns:a16="http://schemas.microsoft.com/office/drawing/2014/main" id="{34569F18-B816-DF41-99D3-5A9CCA6D3AF3}"/>
              </a:ext>
            </a:extLst>
          </p:cNvPr>
          <p:cNvSpPr>
            <a:spLocks noGrp="1"/>
          </p:cNvSpPr>
          <p:nvPr>
            <p:ph type="body" sz="quarter" idx="10" hasCustomPrompt="1"/>
          </p:nvPr>
        </p:nvSpPr>
        <p:spPr>
          <a:xfrm>
            <a:off x="346298" y="317500"/>
            <a:ext cx="9311006" cy="898623"/>
          </a:xfrm>
          <a:prstGeom prst="rect">
            <a:avLst/>
          </a:prstGeom>
        </p:spPr>
        <p:txBody>
          <a:bodyPr lIns="0" tIns="0" rIns="0" bIns="0"/>
          <a:lstStyle>
            <a:lvl1pPr marL="0" indent="0" algn="l">
              <a:buFont typeface="Arial" panose="020B0604020202020204" pitchFamily="34" charset="0"/>
              <a:buNone/>
              <a:defRPr sz="3200" b="1">
                <a:solidFill>
                  <a:schemeClr val="tx1"/>
                </a:solidFill>
              </a:defRPr>
            </a:lvl1pPr>
            <a:lvl2pPr marL="742952" indent="-457200" algn="l">
              <a:buFont typeface="Arial" panose="020B0604020202020204" pitchFamily="34" charset="0"/>
              <a:buChar char="•"/>
              <a:defRPr sz="2800">
                <a:solidFill>
                  <a:schemeClr val="bg1"/>
                </a:solidFill>
              </a:defRPr>
            </a:lvl2pPr>
            <a:lvl3pPr marL="1028705" indent="-457200" algn="l">
              <a:buFont typeface="Arial" panose="020B0604020202020204" pitchFamily="34" charset="0"/>
              <a:buChar char="•"/>
              <a:defRPr sz="2800">
                <a:solidFill>
                  <a:schemeClr val="bg1"/>
                </a:solidFill>
              </a:defRPr>
            </a:lvl3pPr>
            <a:lvl4pPr marL="1314459" indent="-457200" algn="l">
              <a:buFont typeface="Arial" panose="020B0604020202020204" pitchFamily="34" charset="0"/>
              <a:buChar char="•"/>
              <a:defRPr sz="2800">
                <a:solidFill>
                  <a:schemeClr val="bg1"/>
                </a:solidFill>
              </a:defRPr>
            </a:lvl4pPr>
            <a:lvl5pPr marL="1600212" indent="-457200" algn="l">
              <a:buFont typeface="Arial" panose="020B0604020202020204" pitchFamily="34" charset="0"/>
              <a:buChar char="•"/>
              <a:defRPr sz="2800">
                <a:solidFill>
                  <a:schemeClr val="bg1"/>
                </a:solidFill>
              </a:defRPr>
            </a:lvl5pPr>
          </a:lstStyle>
          <a:p>
            <a:pPr lvl="0"/>
            <a:r>
              <a:rPr lang="en-US"/>
              <a:t>Engaging title header about the contents.</a:t>
            </a:r>
          </a:p>
        </p:txBody>
      </p:sp>
      <p:sp>
        <p:nvSpPr>
          <p:cNvPr id="2" name="Slide Number Placeholder 1">
            <a:extLst>
              <a:ext uri="{FF2B5EF4-FFF2-40B4-BE49-F238E27FC236}">
                <a16:creationId xmlns:a16="http://schemas.microsoft.com/office/drawing/2014/main" id="{7437F3E0-5F85-2642-A9B2-B3F13B4B39CD}"/>
              </a:ext>
            </a:extLst>
          </p:cNvPr>
          <p:cNvSpPr>
            <a:spLocks noGrp="1"/>
          </p:cNvSpPr>
          <p:nvPr>
            <p:ph type="sldNum" sz="quarter" idx="12"/>
          </p:nvPr>
        </p:nvSpPr>
        <p:spPr/>
        <p:txBody>
          <a:bodyPr/>
          <a:lstStyle/>
          <a:p>
            <a:fld id="{3407867C-75BD-4144-8CEA-4B3EDFFD368C}" type="slidenum">
              <a:rPr lang="en-US" smtClean="0"/>
              <a:pPr/>
              <a:t>‹#›</a:t>
            </a:fld>
            <a:endParaRPr lang="en-US"/>
          </a:p>
        </p:txBody>
      </p:sp>
      <p:pic>
        <p:nvPicPr>
          <p:cNvPr id="12" name="Picture 11" descr="A diagram showing our five values. Building Careers Through Education: Everybody Matters; Trust and Respect; Stronger Together; Embrace Change; Student, Learner and Client Centric">
            <a:extLst>
              <a:ext uri="{FF2B5EF4-FFF2-40B4-BE49-F238E27FC236}">
                <a16:creationId xmlns:a16="http://schemas.microsoft.com/office/drawing/2014/main" id="{CA5D5446-BE38-3B48-9221-DAB824DD00AD}"/>
              </a:ext>
            </a:extLst>
          </p:cNvPr>
          <p:cNvPicPr>
            <a:picLocks noChangeAspect="1"/>
          </p:cNvPicPr>
          <p:nvPr userDrawn="1"/>
        </p:nvPicPr>
        <p:blipFill>
          <a:blip r:embed="rId5"/>
          <a:srcRect/>
          <a:stretch/>
        </p:blipFill>
        <p:spPr>
          <a:xfrm>
            <a:off x="10604181" y="368339"/>
            <a:ext cx="1215929" cy="1056201"/>
          </a:xfrm>
          <a:prstGeom prst="rect">
            <a:avLst/>
          </a:prstGeom>
        </p:spPr>
      </p:pic>
    </p:spTree>
    <p:extLst>
      <p:ext uri="{BB962C8B-B14F-4D97-AF65-F5344CB8AC3E}">
        <p14:creationId xmlns:p14="http://schemas.microsoft.com/office/powerpoint/2010/main" val="1220584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s_Granite_Circle">
    <p:bg>
      <p:bgPr>
        <a:solidFill>
          <a:srgbClr val="111110"/>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9D1ADD5-FE10-4A62-9811-6EFDF7F8352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148" r="148"/>
          <a:stretch/>
        </p:blipFill>
        <p:spPr>
          <a:xfrm rot="16200000">
            <a:off x="8603153" y="3269817"/>
            <a:ext cx="4743447" cy="4740716"/>
          </a:xfrm>
          <a:prstGeom prst="rect">
            <a:avLst/>
          </a:prstGeom>
        </p:spPr>
      </p:pic>
      <p:sp>
        <p:nvSpPr>
          <p:cNvPr id="10" name="Text Placeholder 9">
            <a:extLst>
              <a:ext uri="{FF2B5EF4-FFF2-40B4-BE49-F238E27FC236}">
                <a16:creationId xmlns:a16="http://schemas.microsoft.com/office/drawing/2014/main" id="{561E0AE4-6BEE-464A-A1D8-F9BAED4E42C3}"/>
              </a:ext>
            </a:extLst>
          </p:cNvPr>
          <p:cNvSpPr>
            <a:spLocks noGrp="1"/>
          </p:cNvSpPr>
          <p:nvPr>
            <p:ph type="body" sz="quarter" idx="11" hasCustomPrompt="1"/>
          </p:nvPr>
        </p:nvSpPr>
        <p:spPr>
          <a:xfrm>
            <a:off x="371474" y="1605757"/>
            <a:ext cx="4679951" cy="3805330"/>
          </a:xfrm>
          <a:prstGeom prst="rect">
            <a:avLst/>
          </a:prstGeom>
        </p:spPr>
        <p:txBody>
          <a:bodyPr lIns="0" tIns="0" rIns="0" bIns="0"/>
          <a:lstStyle>
            <a:lvl1pPr marL="0" marR="0" indent="0" algn="l" defTabSz="914400" rtl="0" eaLnBrk="1" fontAlgn="auto" latinLnBrk="0" hangingPunct="1">
              <a:lnSpc>
                <a:spcPts val="1800"/>
              </a:lnSpc>
              <a:spcBef>
                <a:spcPts val="0"/>
              </a:spcBef>
              <a:spcAft>
                <a:spcPts val="1200"/>
              </a:spcAft>
              <a:buClrTx/>
              <a:buSzTx/>
              <a:buFont typeface="Arial" panose="020B0604020202020204" pitchFamily="34" charset="0"/>
              <a:buNone/>
              <a:tabLst/>
              <a:defRPr sz="1600">
                <a:solidFill>
                  <a:schemeClr val="bg1"/>
                </a:solidFill>
              </a:defRPr>
            </a:lvl1pPr>
            <a:lvl2pPr marL="742952" indent="-457200" algn="l">
              <a:buFont typeface="Arial" panose="020B0604020202020204" pitchFamily="34" charset="0"/>
              <a:buChar char="•"/>
              <a:defRPr sz="2800">
                <a:solidFill>
                  <a:schemeClr val="bg1"/>
                </a:solidFill>
              </a:defRPr>
            </a:lvl2pPr>
            <a:lvl3pPr marL="1028705" indent="-457200" algn="l">
              <a:buFont typeface="Arial" panose="020B0604020202020204" pitchFamily="34" charset="0"/>
              <a:buChar char="•"/>
              <a:defRPr sz="2800">
                <a:solidFill>
                  <a:schemeClr val="bg1"/>
                </a:solidFill>
              </a:defRPr>
            </a:lvl3pPr>
            <a:lvl4pPr marL="1314459" indent="-457200" algn="l">
              <a:buFont typeface="Arial" panose="020B0604020202020204" pitchFamily="34" charset="0"/>
              <a:buChar char="•"/>
              <a:defRPr sz="2800">
                <a:solidFill>
                  <a:schemeClr val="bg1"/>
                </a:solidFill>
              </a:defRPr>
            </a:lvl4pPr>
            <a:lvl5pPr marL="1600212" indent="-457200" algn="l">
              <a:buFont typeface="Arial" panose="020B0604020202020204" pitchFamily="34" charset="0"/>
              <a:buChar char="•"/>
              <a:defRPr sz="28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text for interesting body copy. Edit text for interesting body copy. Edit text for interesting body copy. Edit text for interesting body copy. Edit text for interesting body </a:t>
            </a:r>
            <a:r>
              <a:rPr lang="en-US" err="1"/>
              <a:t>copya</a:t>
            </a:r>
            <a:r>
              <a:rPr lang="en-US"/>
              <a:t>. Edit text for interesting body copy. Edit text for interesting body copy.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1" name="Text Placeholder 9">
            <a:extLst>
              <a:ext uri="{FF2B5EF4-FFF2-40B4-BE49-F238E27FC236}">
                <a16:creationId xmlns:a16="http://schemas.microsoft.com/office/drawing/2014/main" id="{34569F18-B816-DF41-99D3-5A9CCA6D3AF3}"/>
              </a:ext>
            </a:extLst>
          </p:cNvPr>
          <p:cNvSpPr>
            <a:spLocks noGrp="1"/>
          </p:cNvSpPr>
          <p:nvPr>
            <p:ph type="body" sz="quarter" idx="10" hasCustomPrompt="1"/>
          </p:nvPr>
        </p:nvSpPr>
        <p:spPr>
          <a:xfrm>
            <a:off x="346298" y="317500"/>
            <a:ext cx="9745440" cy="898623"/>
          </a:xfrm>
          <a:prstGeom prst="rect">
            <a:avLst/>
          </a:prstGeom>
        </p:spPr>
        <p:txBody>
          <a:bodyPr lIns="0" tIns="0" rIns="0" bIns="0"/>
          <a:lstStyle>
            <a:lvl1pPr marL="0" indent="0" algn="l">
              <a:buFont typeface="Arial" panose="020B0604020202020204" pitchFamily="34" charset="0"/>
              <a:buNone/>
              <a:defRPr sz="3200" b="1">
                <a:solidFill>
                  <a:schemeClr val="bg1"/>
                </a:solidFill>
              </a:defRPr>
            </a:lvl1pPr>
            <a:lvl2pPr marL="742952" indent="-457200" algn="l">
              <a:buFont typeface="Arial" panose="020B0604020202020204" pitchFamily="34" charset="0"/>
              <a:buChar char="•"/>
              <a:defRPr sz="2800">
                <a:solidFill>
                  <a:schemeClr val="bg1"/>
                </a:solidFill>
              </a:defRPr>
            </a:lvl2pPr>
            <a:lvl3pPr marL="1028705" indent="-457200" algn="l">
              <a:buFont typeface="Arial" panose="020B0604020202020204" pitchFamily="34" charset="0"/>
              <a:buChar char="•"/>
              <a:defRPr sz="2800">
                <a:solidFill>
                  <a:schemeClr val="bg1"/>
                </a:solidFill>
              </a:defRPr>
            </a:lvl3pPr>
            <a:lvl4pPr marL="1314459" indent="-457200" algn="l">
              <a:buFont typeface="Arial" panose="020B0604020202020204" pitchFamily="34" charset="0"/>
              <a:buChar char="•"/>
              <a:defRPr sz="2800">
                <a:solidFill>
                  <a:schemeClr val="bg1"/>
                </a:solidFill>
              </a:defRPr>
            </a:lvl4pPr>
            <a:lvl5pPr marL="1600212" indent="-457200" algn="l">
              <a:buFont typeface="Arial" panose="020B0604020202020204" pitchFamily="34" charset="0"/>
              <a:buChar char="•"/>
              <a:defRPr sz="2800">
                <a:solidFill>
                  <a:schemeClr val="bg1"/>
                </a:solidFill>
              </a:defRPr>
            </a:lvl5pPr>
          </a:lstStyle>
          <a:p>
            <a:pPr lvl="0"/>
            <a:r>
              <a:rPr lang="en-US"/>
              <a:t>Engaging title header about the contents.</a:t>
            </a:r>
          </a:p>
        </p:txBody>
      </p:sp>
      <p:sp>
        <p:nvSpPr>
          <p:cNvPr id="2" name="Slide Number Placeholder 1">
            <a:extLst>
              <a:ext uri="{FF2B5EF4-FFF2-40B4-BE49-F238E27FC236}">
                <a16:creationId xmlns:a16="http://schemas.microsoft.com/office/drawing/2014/main" id="{7437F3E0-5F85-2642-A9B2-B3F13B4B39CD}"/>
              </a:ext>
            </a:extLst>
          </p:cNvPr>
          <p:cNvSpPr>
            <a:spLocks noGrp="1"/>
          </p:cNvSpPr>
          <p:nvPr>
            <p:ph type="sldNum" sz="quarter" idx="12"/>
          </p:nvPr>
        </p:nvSpPr>
        <p:spPr/>
        <p:txBody>
          <a:bodyPr/>
          <a:lstStyle>
            <a:lvl1pPr>
              <a:defRPr>
                <a:solidFill>
                  <a:schemeClr val="bg1"/>
                </a:solidFill>
              </a:defRPr>
            </a:lvl1pPr>
          </a:lstStyle>
          <a:p>
            <a:fld id="{3407867C-75BD-4144-8CEA-4B3EDFFD368C}" type="slidenum">
              <a:rPr lang="en-US" smtClean="0"/>
              <a:pPr/>
              <a:t>‹#›</a:t>
            </a:fld>
            <a:endParaRPr lang="en-US"/>
          </a:p>
        </p:txBody>
      </p:sp>
      <p:pic>
        <p:nvPicPr>
          <p:cNvPr id="4" name="Picture 3">
            <a:extLst>
              <a:ext uri="{FF2B5EF4-FFF2-40B4-BE49-F238E27FC236}">
                <a16:creationId xmlns:a16="http://schemas.microsoft.com/office/drawing/2014/main" id="{C63E9A6C-F42B-4830-8389-8220E75C71BF}"/>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0596563" y="5882851"/>
            <a:ext cx="1223547" cy="606632"/>
          </a:xfrm>
          <a:prstGeom prst="rect">
            <a:avLst/>
          </a:prstGeom>
        </p:spPr>
      </p:pic>
    </p:spTree>
    <p:extLst>
      <p:ext uri="{BB962C8B-B14F-4D97-AF65-F5344CB8AC3E}">
        <p14:creationId xmlns:p14="http://schemas.microsoft.com/office/powerpoint/2010/main" val="1920458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74A26B3-AA54-E4E3-F815-2DD0B5B502BC}"/>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1373092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09CFFC-C421-A97A-14A3-FE2852D11994}"/>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81206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BB79D01-2A70-DAF1-6A65-BC0424C2FEE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ubhead, two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A60DD58-05DE-E835-E697-CB9A9B0B94EE}"/>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ubhead, Three column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C4A9B1-8C9A-5B25-6E7A-B9589ECCAD85}"/>
              </a:ext>
            </a:extLst>
          </p:cNvPr>
          <p:cNvSpPr/>
          <p:nvPr userDrawn="1"/>
        </p:nvSpPr>
        <p:spPr>
          <a:xfrm>
            <a:off x="0" y="0"/>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a:t>Headline over a number of lines,</a:t>
            </a:r>
            <a:br>
              <a:rPr lang="en-GB"/>
            </a:br>
            <a:r>
              <a:rPr lang="en-GB"/>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4" name="Rectangle: Top Corners Rounded 3">
            <a:extLst>
              <a:ext uri="{FF2B5EF4-FFF2-40B4-BE49-F238E27FC236}">
                <a16:creationId xmlns:a16="http://schemas.microsoft.com/office/drawing/2014/main" id="{B540671A-ED56-3548-A508-080ABBDB5E58}"/>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a:t>Heading</a:t>
            </a:r>
          </a:p>
        </p:txBody>
      </p:sp>
      <p:pic>
        <p:nvPicPr>
          <p:cNvPr id="6" name="Picture 5">
            <a:extLst>
              <a:ext uri="{FF2B5EF4-FFF2-40B4-BE49-F238E27FC236}">
                <a16:creationId xmlns:a16="http://schemas.microsoft.com/office/drawing/2014/main" id="{2F244FF8-F4E4-0514-77D0-8D8D69F9337B}"/>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08/04/2025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818" r:id="rId8"/>
    <p:sldLayoutId id="2147483813" r:id="rId9"/>
    <p:sldLayoutId id="2147483814" r:id="rId10"/>
    <p:sldLayoutId id="2147483815" r:id="rId11"/>
    <p:sldLayoutId id="2147483719" r:id="rId12"/>
    <p:sldLayoutId id="2147483938" r:id="rId13"/>
    <p:sldLayoutId id="2147483939" r:id="rId14"/>
    <p:sldLayoutId id="2147483933" r:id="rId15"/>
    <p:sldLayoutId id="2147483824" r:id="rId16"/>
    <p:sldLayoutId id="2147483926" r:id="rId17"/>
    <p:sldLayoutId id="2147483927" r:id="rId18"/>
    <p:sldLayoutId id="2147483929" r:id="rId19"/>
    <p:sldLayoutId id="2147483928" r:id="rId20"/>
    <p:sldLayoutId id="2147483930" r:id="rId21"/>
    <p:sldLayoutId id="2147483924" r:id="rId22"/>
    <p:sldLayoutId id="2147483940" r:id="rId23"/>
    <p:sldLayoutId id="2147483934" r:id="rId24"/>
    <p:sldLayoutId id="2147483936" r:id="rId25"/>
    <p:sldLayoutId id="2147483937" r:id="rId26"/>
    <p:sldLayoutId id="2147483825" r:id="rId27"/>
    <p:sldLayoutId id="2147483935" r:id="rId28"/>
    <p:sldLayoutId id="2147483943" r:id="rId29"/>
    <p:sldLayoutId id="2147483944" r:id="rId30"/>
    <p:sldLayoutId id="2147483945" r:id="rId31"/>
    <p:sldLayoutId id="2147483949"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DAB835-19ED-15FA-8ABB-DCC3CB7022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DD5740-8410-33E0-E976-C7E174AEDB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A0A5F1-D645-4792-7B83-237DF5A81F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25F5B8-AFC7-4DB2-8521-880016BFE1BF}" type="datetimeFigureOut">
              <a:rPr lang="en-GB" smtClean="0"/>
              <a:t>08/04/2025</a:t>
            </a:fld>
            <a:endParaRPr lang="en-GB"/>
          </a:p>
        </p:txBody>
      </p:sp>
      <p:sp>
        <p:nvSpPr>
          <p:cNvPr id="5" name="Footer Placeholder 4">
            <a:extLst>
              <a:ext uri="{FF2B5EF4-FFF2-40B4-BE49-F238E27FC236}">
                <a16:creationId xmlns:a16="http://schemas.microsoft.com/office/drawing/2014/main" id="{B61C9F4D-FFFC-ABCC-C164-2020B00066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BF0FE1F-3AB0-0EA2-99A7-DB7402E49C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1EFE5C-44DB-4562-9531-CA1E1A05C999}" type="slidenum">
              <a:rPr lang="en-GB" smtClean="0"/>
              <a:t>‹#›</a:t>
            </a:fld>
            <a:endParaRPr lang="en-GB"/>
          </a:p>
        </p:txBody>
      </p:sp>
    </p:spTree>
    <p:extLst>
      <p:ext uri="{BB962C8B-B14F-4D97-AF65-F5344CB8AC3E}">
        <p14:creationId xmlns:p14="http://schemas.microsoft.com/office/powerpoint/2010/main" val="33183855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stituteforapprenticeships.org/apprenticeship-standards/st1021-v1-0" TargetMode="External"/><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6.jpe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26.jpeg"/><Relationship Id="rId1" Type="http://schemas.openxmlformats.org/officeDocument/2006/relationships/slideLayout" Target="../slideLayouts/slideLayout4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svg"/><Relationship Id="rId26" Type="http://schemas.openxmlformats.org/officeDocument/2006/relationships/image" Target="../media/image64.svg"/><Relationship Id="rId3" Type="http://schemas.openxmlformats.org/officeDocument/2006/relationships/image" Target="../media/image41.png"/><Relationship Id="rId21" Type="http://schemas.openxmlformats.org/officeDocument/2006/relationships/image" Target="../media/image59.png"/><Relationship Id="rId34" Type="http://schemas.openxmlformats.org/officeDocument/2006/relationships/image" Target="../media/image72.sv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2" Type="http://schemas.openxmlformats.org/officeDocument/2006/relationships/notesSlide" Target="../notesSlides/notesSlide11.xml"/><Relationship Id="rId16" Type="http://schemas.openxmlformats.org/officeDocument/2006/relationships/image" Target="../media/image54.svg"/><Relationship Id="rId20" Type="http://schemas.openxmlformats.org/officeDocument/2006/relationships/image" Target="../media/image58.svg"/><Relationship Id="rId29" Type="http://schemas.openxmlformats.org/officeDocument/2006/relationships/image" Target="../media/image67.png"/><Relationship Id="rId1" Type="http://schemas.openxmlformats.org/officeDocument/2006/relationships/slideLayout" Target="../slideLayouts/slideLayout46.xml"/><Relationship Id="rId6" Type="http://schemas.openxmlformats.org/officeDocument/2006/relationships/image" Target="../media/image44.png"/><Relationship Id="rId11" Type="http://schemas.openxmlformats.org/officeDocument/2006/relationships/image" Target="../media/image49.svg"/><Relationship Id="rId24" Type="http://schemas.openxmlformats.org/officeDocument/2006/relationships/image" Target="../media/image62.png"/><Relationship Id="rId32" Type="http://schemas.openxmlformats.org/officeDocument/2006/relationships/image" Target="../media/image70.svg"/><Relationship Id="rId5" Type="http://schemas.openxmlformats.org/officeDocument/2006/relationships/image" Target="../media/image43.sv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jpe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svg"/><Relationship Id="rId22" Type="http://schemas.openxmlformats.org/officeDocument/2006/relationships/image" Target="../media/image60.png"/><Relationship Id="rId27" Type="http://schemas.openxmlformats.org/officeDocument/2006/relationships/image" Target="../media/image65.jpeg"/><Relationship Id="rId30" Type="http://schemas.openxmlformats.org/officeDocument/2006/relationships/image" Target="../media/image68.jpeg"/><Relationship Id="rId35" Type="http://schemas.openxmlformats.org/officeDocument/2006/relationships/image" Target="../media/image73.emf"/><Relationship Id="rId8"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18" Type="http://schemas.openxmlformats.org/officeDocument/2006/relationships/image" Target="../media/image91.png"/><Relationship Id="rId26" Type="http://schemas.openxmlformats.org/officeDocument/2006/relationships/image" Target="../media/image99.png"/><Relationship Id="rId3" Type="http://schemas.openxmlformats.org/officeDocument/2006/relationships/image" Target="../media/image76.svg"/><Relationship Id="rId21" Type="http://schemas.openxmlformats.org/officeDocument/2006/relationships/image" Target="../media/image94.sv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5" Type="http://schemas.openxmlformats.org/officeDocument/2006/relationships/image" Target="../media/image98.sv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39.xml"/><Relationship Id="rId6" Type="http://schemas.openxmlformats.org/officeDocument/2006/relationships/image" Target="../media/image79.png"/><Relationship Id="rId11" Type="http://schemas.openxmlformats.org/officeDocument/2006/relationships/image" Target="../media/image84.svg"/><Relationship Id="rId24" Type="http://schemas.openxmlformats.org/officeDocument/2006/relationships/image" Target="../media/image97.png"/><Relationship Id="rId5" Type="http://schemas.openxmlformats.org/officeDocument/2006/relationships/image" Target="../media/image78.svg"/><Relationship Id="rId15" Type="http://schemas.openxmlformats.org/officeDocument/2006/relationships/image" Target="../media/image88.svg"/><Relationship Id="rId23" Type="http://schemas.openxmlformats.org/officeDocument/2006/relationships/image" Target="../media/image96.svg"/><Relationship Id="rId28" Type="http://schemas.openxmlformats.org/officeDocument/2006/relationships/image" Target="../media/image36.png"/><Relationship Id="rId10" Type="http://schemas.openxmlformats.org/officeDocument/2006/relationships/image" Target="../media/image83.png"/><Relationship Id="rId19" Type="http://schemas.openxmlformats.org/officeDocument/2006/relationships/image" Target="../media/image92.sv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 Id="rId22" Type="http://schemas.openxmlformats.org/officeDocument/2006/relationships/image" Target="../media/image95.png"/><Relationship Id="rId27" Type="http://schemas.openxmlformats.org/officeDocument/2006/relationships/image" Target="../media/image100.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4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36.png"/><Relationship Id="rId5" Type="http://schemas.openxmlformats.org/officeDocument/2006/relationships/image" Target="../media/image26.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notesSlide" Target="../notesSlides/notesSlide14.xml"/><Relationship Id="rId7" Type="http://schemas.microsoft.com/office/2007/relationships/hdphoto" Target="../media/hdphoto3.wdp"/><Relationship Id="rId2" Type="http://schemas.openxmlformats.org/officeDocument/2006/relationships/slideLayout" Target="../slideLayouts/slideLayout44.xml"/><Relationship Id="rId1" Type="http://schemas.openxmlformats.org/officeDocument/2006/relationships/tags" Target="../tags/tag1.xml"/><Relationship Id="rId6" Type="http://schemas.openxmlformats.org/officeDocument/2006/relationships/image" Target="../media/image106.png"/><Relationship Id="rId5" Type="http://schemas.microsoft.com/office/2007/relationships/hdphoto" Target="../media/hdphoto2.wdp"/><Relationship Id="rId10" Type="http://schemas.openxmlformats.org/officeDocument/2006/relationships/image" Target="../media/image36.png"/><Relationship Id="rId4" Type="http://schemas.openxmlformats.org/officeDocument/2006/relationships/image" Target="../media/image105.png"/><Relationship Id="rId9"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hyperlink" Target="mailto:LenShand@BPP.com" TargetMode="External"/><Relationship Id="rId2" Type="http://schemas.openxmlformats.org/officeDocument/2006/relationships/hyperlink" Target="mailto:BenBlack@BPP.com" TargetMode="External"/><Relationship Id="rId1" Type="http://schemas.openxmlformats.org/officeDocument/2006/relationships/slideLayout" Target="../slideLayouts/slideLayout44.xml"/><Relationship Id="rId5" Type="http://schemas.openxmlformats.org/officeDocument/2006/relationships/image" Target="../media/image36.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hyperlink" Target="mailto:Liz.sahu1@nhs.ne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23325-22D6-17EF-0A3B-B90A23E5BE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D62611-DC67-0677-830D-C69D7D957171}"/>
              </a:ext>
            </a:extLst>
          </p:cNvPr>
          <p:cNvSpPr>
            <a:spLocks noGrp="1"/>
          </p:cNvSpPr>
          <p:nvPr>
            <p:ph type="ctrTitle"/>
          </p:nvPr>
        </p:nvSpPr>
        <p:spPr>
          <a:xfrm>
            <a:off x="225911" y="505326"/>
            <a:ext cx="6917167" cy="3768962"/>
          </a:xfrm>
        </p:spPr>
        <p:txBody>
          <a:bodyPr/>
          <a:lstStyle/>
          <a:p>
            <a:pPr marL="0" indent="0">
              <a:buNone/>
            </a:pPr>
            <a:r>
              <a:rPr lang="en-GB" sz="6600">
                <a:solidFill>
                  <a:srgbClr val="003087"/>
                </a:solidFill>
              </a:rPr>
              <a:t>Cyber Security  Apprenticeship</a:t>
            </a:r>
            <a:br>
              <a:rPr lang="en-GB" sz="6600">
                <a:solidFill>
                  <a:srgbClr val="003087"/>
                </a:solidFill>
              </a:rPr>
            </a:br>
            <a:r>
              <a:rPr lang="en-GB" sz="6600">
                <a:solidFill>
                  <a:srgbClr val="003087"/>
                </a:solidFill>
              </a:rPr>
              <a:t>Webinar</a:t>
            </a:r>
          </a:p>
        </p:txBody>
      </p:sp>
      <p:sp>
        <p:nvSpPr>
          <p:cNvPr id="9" name="Text Placeholder 8">
            <a:extLst>
              <a:ext uri="{FF2B5EF4-FFF2-40B4-BE49-F238E27FC236}">
                <a16:creationId xmlns:a16="http://schemas.microsoft.com/office/drawing/2014/main" id="{673C1723-115F-D36A-4DDA-21A9AA1A6721}"/>
              </a:ext>
            </a:extLst>
          </p:cNvPr>
          <p:cNvSpPr>
            <a:spLocks noGrp="1"/>
          </p:cNvSpPr>
          <p:nvPr>
            <p:ph type="body" sz="quarter" idx="13"/>
          </p:nvPr>
        </p:nvSpPr>
        <p:spPr>
          <a:xfrm>
            <a:off x="432000" y="4715004"/>
            <a:ext cx="6259513" cy="1637670"/>
          </a:xfrm>
        </p:spPr>
        <p:txBody>
          <a:bodyPr>
            <a:normAutofit/>
          </a:bodyPr>
          <a:lstStyle/>
          <a:p>
            <a:pPr>
              <a:lnSpc>
                <a:spcPct val="120000"/>
              </a:lnSpc>
            </a:pPr>
            <a:r>
              <a:rPr lang="en-GB" b="1"/>
              <a:t>20 March 2025</a:t>
            </a:r>
          </a:p>
        </p:txBody>
      </p:sp>
    </p:spTree>
    <p:extLst>
      <p:ext uri="{BB962C8B-B14F-4D97-AF65-F5344CB8AC3E}">
        <p14:creationId xmlns:p14="http://schemas.microsoft.com/office/powerpoint/2010/main" val="200184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4A313-0EB8-9433-47E4-12521759B8DF}"/>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B831B7CA-74FB-91F0-066B-AAE88C2B90EF}"/>
              </a:ext>
            </a:extLst>
          </p:cNvPr>
          <p:cNvSpPr>
            <a:spLocks noGrp="1"/>
          </p:cNvSpPr>
          <p:nvPr>
            <p:ph type="title"/>
          </p:nvPr>
        </p:nvSpPr>
        <p:spPr>
          <a:xfrm>
            <a:off x="432000" y="432000"/>
            <a:ext cx="11404154" cy="865186"/>
          </a:xfrm>
        </p:spPr>
        <p:txBody>
          <a:bodyPr/>
          <a:lstStyle/>
          <a:p>
            <a:r>
              <a:rPr lang="en-GB">
                <a:latin typeface="Arial" panose="020B0604020202020204" pitchFamily="34" charset="0"/>
                <a:cs typeface="Arial" panose="020B0604020202020204" pitchFamily="34" charset="0"/>
              </a:rPr>
              <a:t>How is the learning funded?...  Through the Levy</a:t>
            </a:r>
            <a:endParaRPr lang="en-GB" spc="-40"/>
          </a:p>
        </p:txBody>
      </p:sp>
      <p:sp>
        <p:nvSpPr>
          <p:cNvPr id="5" name="Content Placeholder 4">
            <a:extLst>
              <a:ext uri="{FF2B5EF4-FFF2-40B4-BE49-F238E27FC236}">
                <a16:creationId xmlns:a16="http://schemas.microsoft.com/office/drawing/2014/main" id="{DDED1050-B25E-99CB-43DF-29F94296DE98}"/>
              </a:ext>
            </a:extLst>
          </p:cNvPr>
          <p:cNvSpPr>
            <a:spLocks noGrp="1"/>
          </p:cNvSpPr>
          <p:nvPr>
            <p:ph idx="1"/>
          </p:nvPr>
        </p:nvSpPr>
        <p:spPr>
          <a:xfrm>
            <a:off x="432000" y="995423"/>
            <a:ext cx="11088000" cy="5625295"/>
          </a:xfrm>
        </p:spPr>
        <p:txBody>
          <a:bodyPr>
            <a:normAutofit/>
          </a:bodyPr>
          <a:lstStyle/>
          <a:p>
            <a:pPr marL="342900" indent="-342900">
              <a:buFont typeface="Arial" panose="020B0604020202020204" pitchFamily="34" charset="0"/>
              <a:buChar char="•"/>
            </a:pPr>
            <a:endParaRPr lang="en-GB" sz="2600"/>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employers with a yearly wage bill over £3 million pay 0.5% of their wage bill into an account which then becomes their Apprenticeship Levy fund</a:t>
            </a: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Your organisations levy </a:t>
            </a:r>
            <a:r>
              <a:rPr kumimoji="0" lang="en-GB" sz="260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funds 100% of the education costs  (</a:t>
            </a:r>
            <a:r>
              <a:rPr kumimoji="0" lang="en-GB" sz="2600" b="1"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not salary costs)</a:t>
            </a:r>
            <a:r>
              <a:rPr kumimoji="0" lang="en-GB" sz="260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 </a:t>
            </a:r>
            <a:r>
              <a:rPr kumimoji="0" lang="en-GB"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 the apprenticeship programme.</a:t>
            </a:r>
            <a:br>
              <a:rPr kumimoji="0" lang="en-GB"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sz="2600">
                <a:solidFill>
                  <a:prstClr val="black"/>
                </a:solidFill>
                <a:latin typeface="Arial" panose="020B0604020202020204" pitchFamily="34" charset="0"/>
                <a:cs typeface="Arial" panose="020B0604020202020204" pitchFamily="34" charset="0"/>
              </a:rPr>
              <a:t>Your </a:t>
            </a:r>
            <a:r>
              <a:rPr kumimoji="0" lang="en-GB"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organisation has 24 months to spend its levy funds or they expire and return to the Government</a:t>
            </a:r>
          </a:p>
          <a:p>
            <a:pPr marR="0" lvl="0" algn="l" defTabSz="914400" rtl="0" eaLnBrk="1" fontAlgn="auto" latinLnBrk="0" hangingPunct="1">
              <a:lnSpc>
                <a:spcPct val="90000"/>
              </a:lnSpc>
              <a:spcBef>
                <a:spcPts val="500"/>
              </a:spcBef>
              <a:spcAft>
                <a:spcPts val="0"/>
              </a:spcAft>
              <a:buClrTx/>
              <a:buSzTx/>
              <a:tabLst/>
              <a:defRPr/>
            </a:pPr>
            <a:endParaRPr kumimoji="0" lang="en-GB"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Combined NHS Levy fund is over £220 million per year, in 20/21 the NHS used £185 million of its levy.</a:t>
            </a:r>
          </a:p>
          <a:p>
            <a:pPr marL="0" marR="0" lvl="0"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Speak to your Apprenticeship Lead to find out more</a:t>
            </a:r>
          </a:p>
          <a:p>
            <a:endParaRPr lang="en-GB" sz="2400"/>
          </a:p>
          <a:p>
            <a:endParaRPr lang="en-GB" sz="2400"/>
          </a:p>
          <a:p>
            <a:endParaRPr lang="en-GB" sz="2400"/>
          </a:p>
          <a:p>
            <a:endParaRPr lang="en-GB" sz="2400"/>
          </a:p>
          <a:p>
            <a:pPr>
              <a:lnSpc>
                <a:spcPct val="100000"/>
              </a:lnSpc>
              <a:spcAft>
                <a:spcPts val="1200"/>
              </a:spcAft>
              <a:buClr>
                <a:schemeClr val="accent6"/>
              </a:buClr>
            </a:pPr>
            <a:endParaRPr lang="en-GB" sz="2400"/>
          </a:p>
        </p:txBody>
      </p:sp>
    </p:spTree>
    <p:extLst>
      <p:ext uri="{BB962C8B-B14F-4D97-AF65-F5344CB8AC3E}">
        <p14:creationId xmlns:p14="http://schemas.microsoft.com/office/powerpoint/2010/main" val="100144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4A313-0EB8-9433-47E4-12521759B8DF}"/>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B831B7CA-74FB-91F0-066B-AAE88C2B90EF}"/>
              </a:ext>
            </a:extLst>
          </p:cNvPr>
          <p:cNvSpPr>
            <a:spLocks noGrp="1"/>
          </p:cNvSpPr>
          <p:nvPr>
            <p:ph type="title"/>
          </p:nvPr>
        </p:nvSpPr>
        <p:spPr>
          <a:xfrm>
            <a:off x="432000" y="432000"/>
            <a:ext cx="11404154" cy="865186"/>
          </a:xfrm>
        </p:spPr>
        <p:txBody>
          <a:bodyPr>
            <a:normAutofit/>
          </a:bodyPr>
          <a:lstStyle/>
          <a:p>
            <a:r>
              <a:rPr lang="en-GB">
                <a:latin typeface="Arial" panose="020B0604020202020204" pitchFamily="34" charset="0"/>
                <a:cs typeface="Arial" panose="020B0604020202020204" pitchFamily="34" charset="0"/>
              </a:rPr>
              <a:t>Apprenticeships grow and develop your team...</a:t>
            </a:r>
            <a:endParaRPr lang="en-GB" spc="-40"/>
          </a:p>
        </p:txBody>
      </p:sp>
      <p:sp>
        <p:nvSpPr>
          <p:cNvPr id="5" name="Content Placeholder 4">
            <a:extLst>
              <a:ext uri="{FF2B5EF4-FFF2-40B4-BE49-F238E27FC236}">
                <a16:creationId xmlns:a16="http://schemas.microsoft.com/office/drawing/2014/main" id="{DDED1050-B25E-99CB-43DF-29F94296DE98}"/>
              </a:ext>
            </a:extLst>
          </p:cNvPr>
          <p:cNvSpPr>
            <a:spLocks noGrp="1"/>
          </p:cNvSpPr>
          <p:nvPr>
            <p:ph idx="1"/>
          </p:nvPr>
        </p:nvSpPr>
        <p:spPr>
          <a:xfrm>
            <a:off x="432000" y="1297186"/>
            <a:ext cx="11088000" cy="5392981"/>
          </a:xfrm>
        </p:spPr>
        <p:txBody>
          <a:bodyPr>
            <a:normAutofit lnSpcReduction="10000"/>
          </a:bodyPr>
          <a:lstStyle/>
          <a:p>
            <a:pPr marL="342900" indent="-342900">
              <a:buFont typeface="Arial" panose="020B0604020202020204" pitchFamily="34" charset="0"/>
              <a:buChar char="•"/>
            </a:pPr>
            <a:endParaRPr lang="en-GB" sz="2400"/>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a:ln>
                  <a:noFill/>
                </a:ln>
                <a:solidFill>
                  <a:schemeClr val="accent1">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Step 1: Identify the workforce development needs in your team?</a:t>
            </a:r>
            <a:r>
              <a:rPr kumimoji="0" lang="en-GB" sz="2400" b="0" i="0" u="none" strike="noStrike" kern="1200" cap="none" spc="0" normalizeH="0" baseline="0" noProof="0">
                <a:ln>
                  <a:noFill/>
                </a:ln>
                <a:solidFill>
                  <a:schemeClr val="accent1">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GB" sz="2400">
                <a:solidFill>
                  <a:prstClr val="black"/>
                </a:solidFill>
                <a:latin typeface="Arial" panose="020B0604020202020204" pitchFamily="34" charset="0"/>
                <a:ea typeface="Times New Roman" panose="02020603050405020304" pitchFamily="18" charset="0"/>
                <a:cs typeface="Times New Roman" panose="02020603050405020304" pitchFamily="18" charset="0"/>
              </a:rPr>
              <a:t>Are there </a:t>
            </a: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skills gaps </a:t>
            </a:r>
            <a:r>
              <a:rPr lang="en-GB" sz="2400">
                <a:solidFill>
                  <a:prstClr val="black"/>
                </a:solidFill>
                <a:latin typeface="Arial" panose="020B0604020202020204" pitchFamily="34" charset="0"/>
                <a:ea typeface="Times New Roman" panose="02020603050405020304" pitchFamily="18" charset="0"/>
                <a:cs typeface="Times New Roman" panose="02020603050405020304" pitchFamily="18" charset="0"/>
              </a:rPr>
              <a:t>in your </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workforce and is the current qualification level relating to their role sufficient? </a:t>
            </a:r>
            <a:br>
              <a:rPr kumimoji="0" lang="en-GB"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br>
            <a:endParaRPr kumimoji="0" lang="en-GB" sz="2400" b="1" i="0"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a:ln>
                  <a:noFill/>
                </a:ln>
                <a:solidFill>
                  <a:schemeClr val="accent1">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Step 2: Identify your apprenticeship experts</a:t>
            </a:r>
            <a:endParaRPr kumimoji="0" lang="en-GB" sz="2400" b="0" i="0" u="none" strike="noStrike" kern="1200" cap="none" spc="0" normalizeH="0" baseline="0" noProof="0">
              <a:ln>
                <a:noFill/>
              </a:ln>
              <a:solidFill>
                <a:schemeClr val="accent1">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Your Trust will have an ‘</a:t>
            </a:r>
            <a:r>
              <a:rPr kumimoji="0" lang="en-GB" sz="2400" b="1"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rPr>
              <a:t>Apprenticeship Lead</a:t>
            </a:r>
            <a:r>
              <a:rPr kumimoji="0" lang="en-GB" sz="2400" b="0" i="0" u="none" strike="noStrike" kern="1200" cap="none" spc="0" normalizeH="0" baseline="0" noProof="0">
                <a:ln>
                  <a:noFill/>
                </a:ln>
                <a:solidFill>
                  <a:prstClr val="black"/>
                </a:solidFill>
                <a:effectLst/>
                <a:highlight>
                  <a:srgbClr val="FFFF00"/>
                </a:highligh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they normally work within the Training or HR functions. Your apprenticeship lead will be able to advise you on how to enrol staff onto</a:t>
            </a:r>
            <a:r>
              <a:rPr lang="en-GB" sz="2400">
                <a:solidFill>
                  <a:prstClr val="black"/>
                </a:solidFill>
                <a:latin typeface="Arial" panose="020B0604020202020204" pitchFamily="34" charset="0"/>
                <a:ea typeface="Times New Roman" panose="02020603050405020304" pitchFamily="18" charset="0"/>
                <a:cs typeface="Times New Roman" panose="02020603050405020304" pitchFamily="18" charset="0"/>
              </a:rPr>
              <a:t> apprenticeship programmes.</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2400" b="1" i="0" u="none" strike="noStrike" kern="120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1" i="0" u="none" strike="noStrike" kern="1200" cap="none" spc="0" normalizeH="0" baseline="0" noProof="0">
                <a:ln>
                  <a:noFill/>
                </a:ln>
                <a:solidFill>
                  <a:schemeClr val="accent1">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Step 3 – Secure funding (Levy) to pay for the learning (not salary)</a:t>
            </a:r>
            <a:endParaRPr kumimoji="0" lang="en-GB" sz="2400" b="0" i="0" u="none" strike="noStrike" kern="1200" cap="none" spc="0" normalizeH="0" baseline="0" noProof="0">
              <a:ln>
                <a:noFill/>
              </a:ln>
              <a:solidFill>
                <a:schemeClr val="accent1">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Your Apprenticeships Lead will be able to </a:t>
            </a:r>
            <a:r>
              <a:rPr lang="en-GB" sz="2400">
                <a:solidFill>
                  <a:prstClr val="black"/>
                </a:solidFill>
                <a:latin typeface="Arial" panose="020B0604020202020204" pitchFamily="34" charset="0"/>
                <a:ea typeface="Times New Roman" panose="02020603050405020304" pitchFamily="18" charset="0"/>
                <a:cs typeface="Times New Roman" panose="02020603050405020304" pitchFamily="18" charset="0"/>
              </a:rPr>
              <a:t>arrange </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this for you. </a:t>
            </a:r>
          </a:p>
          <a:p>
            <a:endParaRPr lang="en-GB" sz="2400"/>
          </a:p>
          <a:p>
            <a:endParaRPr lang="en-GB" sz="2400"/>
          </a:p>
          <a:p>
            <a:endParaRPr lang="en-GB" sz="2400"/>
          </a:p>
          <a:p>
            <a:endParaRPr lang="en-GB" sz="2400"/>
          </a:p>
          <a:p>
            <a:pPr>
              <a:lnSpc>
                <a:spcPct val="100000"/>
              </a:lnSpc>
              <a:spcAft>
                <a:spcPts val="1200"/>
              </a:spcAft>
              <a:buClr>
                <a:schemeClr val="accent6"/>
              </a:buClr>
            </a:pPr>
            <a:endParaRPr lang="en-GB" sz="2400"/>
          </a:p>
        </p:txBody>
      </p:sp>
    </p:spTree>
    <p:extLst>
      <p:ext uri="{BB962C8B-B14F-4D97-AF65-F5344CB8AC3E}">
        <p14:creationId xmlns:p14="http://schemas.microsoft.com/office/powerpoint/2010/main" val="233091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3A51D5-5F8A-F3A9-A575-1C0C4DF73D4E}"/>
              </a:ext>
            </a:extLst>
          </p:cNvPr>
          <p:cNvSpPr>
            <a:spLocks noGrp="1"/>
          </p:cNvSpPr>
          <p:nvPr>
            <p:ph idx="1"/>
          </p:nvPr>
        </p:nvSpPr>
        <p:spPr>
          <a:xfrm>
            <a:off x="432000" y="1469985"/>
            <a:ext cx="11088000" cy="4758014"/>
          </a:xfrm>
        </p:spPr>
        <p:txBody>
          <a:bodyPr/>
          <a:lstStyle/>
          <a:p>
            <a:endParaRPr lang="en-GB"/>
          </a:p>
          <a:p>
            <a:r>
              <a:rPr lang="en-GB"/>
              <a:t>Current cyber apprenticeship standards available:</a:t>
            </a:r>
          </a:p>
          <a:p>
            <a:endParaRPr lang="en-GB"/>
          </a:p>
          <a:p>
            <a:endParaRPr lang="en-GB"/>
          </a:p>
          <a:p>
            <a:endParaRPr lang="en-GB"/>
          </a:p>
        </p:txBody>
      </p:sp>
      <p:sp>
        <p:nvSpPr>
          <p:cNvPr id="4" name="Title 3">
            <a:extLst>
              <a:ext uri="{FF2B5EF4-FFF2-40B4-BE49-F238E27FC236}">
                <a16:creationId xmlns:a16="http://schemas.microsoft.com/office/drawing/2014/main" id="{94B32777-DFE9-41EB-9964-36E48217BEA9}"/>
              </a:ext>
            </a:extLst>
          </p:cNvPr>
          <p:cNvSpPr>
            <a:spLocks noGrp="1"/>
          </p:cNvSpPr>
          <p:nvPr>
            <p:ph type="title"/>
          </p:nvPr>
        </p:nvSpPr>
        <p:spPr/>
        <p:txBody>
          <a:bodyPr>
            <a:normAutofit/>
          </a:bodyPr>
          <a:lstStyle/>
          <a:p>
            <a:r>
              <a:rPr lang="en-GB"/>
              <a:t>Cyber apprenticeships:</a:t>
            </a:r>
          </a:p>
        </p:txBody>
      </p:sp>
      <p:graphicFrame>
        <p:nvGraphicFramePr>
          <p:cNvPr id="5" name="Table 4">
            <a:extLst>
              <a:ext uri="{FF2B5EF4-FFF2-40B4-BE49-F238E27FC236}">
                <a16:creationId xmlns:a16="http://schemas.microsoft.com/office/drawing/2014/main" id="{74568192-F0D0-0423-E1CC-A987BEE7F6C4}"/>
              </a:ext>
            </a:extLst>
          </p:cNvPr>
          <p:cNvGraphicFramePr>
            <a:graphicFrameLocks noGrp="1"/>
          </p:cNvGraphicFramePr>
          <p:nvPr>
            <p:extLst>
              <p:ext uri="{D42A27DB-BD31-4B8C-83A1-F6EECF244321}">
                <p14:modId xmlns:p14="http://schemas.microsoft.com/office/powerpoint/2010/main" val="3656918531"/>
              </p:ext>
            </p:extLst>
          </p:nvPr>
        </p:nvGraphicFramePr>
        <p:xfrm>
          <a:off x="1215615" y="2463501"/>
          <a:ext cx="9983096" cy="3291454"/>
        </p:xfrm>
        <a:graphic>
          <a:graphicData uri="http://schemas.openxmlformats.org/drawingml/2006/table">
            <a:tbl>
              <a:tblPr firstRow="1" firstCol="1" bandRow="1"/>
              <a:tblGrid>
                <a:gridCol w="5548984">
                  <a:extLst>
                    <a:ext uri="{9D8B030D-6E8A-4147-A177-3AD203B41FA5}">
                      <a16:colId xmlns:a16="http://schemas.microsoft.com/office/drawing/2014/main" val="2384150505"/>
                    </a:ext>
                  </a:extLst>
                </a:gridCol>
                <a:gridCol w="1051446">
                  <a:extLst>
                    <a:ext uri="{9D8B030D-6E8A-4147-A177-3AD203B41FA5}">
                      <a16:colId xmlns:a16="http://schemas.microsoft.com/office/drawing/2014/main" val="3383479276"/>
                    </a:ext>
                  </a:extLst>
                </a:gridCol>
                <a:gridCol w="1984497">
                  <a:extLst>
                    <a:ext uri="{9D8B030D-6E8A-4147-A177-3AD203B41FA5}">
                      <a16:colId xmlns:a16="http://schemas.microsoft.com/office/drawing/2014/main" val="722679478"/>
                    </a:ext>
                  </a:extLst>
                </a:gridCol>
                <a:gridCol w="1398169">
                  <a:extLst>
                    <a:ext uri="{9D8B030D-6E8A-4147-A177-3AD203B41FA5}">
                      <a16:colId xmlns:a16="http://schemas.microsoft.com/office/drawing/2014/main" val="2506107082"/>
                    </a:ext>
                  </a:extLst>
                </a:gridCol>
              </a:tblGrid>
              <a:tr h="618992">
                <a:tc>
                  <a:txBody>
                    <a:bodyPr/>
                    <a:lstStyle/>
                    <a:p>
                      <a:pPr>
                        <a:lnSpc>
                          <a:spcPct val="107000"/>
                        </a:lnSpc>
                        <a:spcAft>
                          <a:spcPts val="800"/>
                        </a:spcAft>
                      </a:pPr>
                      <a:r>
                        <a:rPr lang="en-GB" sz="2400" b="1" kern="100">
                          <a:effectLst/>
                          <a:latin typeface="Aptos" panose="020B0004020202020204" pitchFamily="34" charset="0"/>
                          <a:ea typeface="Aptos" panose="020B0004020202020204" pitchFamily="34" charset="0"/>
                          <a:cs typeface="Times New Roman" panose="02020603050405020304" pitchFamily="18" charset="0"/>
                        </a:rPr>
                        <a:t>Standard</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b="1" kern="100">
                          <a:effectLst/>
                          <a:latin typeface="Aptos" panose="020B0004020202020204" pitchFamily="34" charset="0"/>
                          <a:ea typeface="Aptos" panose="020B0004020202020204" pitchFamily="34" charset="0"/>
                          <a:cs typeface="Times New Roman" panose="02020603050405020304" pitchFamily="18" charset="0"/>
                        </a:rPr>
                        <a:t>Level</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b="1" kern="100">
                          <a:effectLst/>
                          <a:latin typeface="Aptos" panose="020B0004020202020204" pitchFamily="34" charset="0"/>
                          <a:ea typeface="Aptos" panose="020B0004020202020204" pitchFamily="34" charset="0"/>
                          <a:cs typeface="Times New Roman" panose="02020603050405020304" pitchFamily="18" charset="0"/>
                        </a:rPr>
                        <a:t>Duration</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b="1" kern="100">
                          <a:effectLst/>
                          <a:latin typeface="Aptos" panose="020B0004020202020204" pitchFamily="34" charset="0"/>
                          <a:ea typeface="Aptos" panose="020B0004020202020204" pitchFamily="34" charset="0"/>
                          <a:cs typeface="Times New Roman" panose="02020603050405020304" pitchFamily="18" charset="0"/>
                        </a:rPr>
                        <a:t>Levy Cost</a:t>
                      </a:r>
                      <a:endParaRPr lang="en-GB" sz="2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4424689"/>
                  </a:ext>
                </a:extLst>
              </a:tr>
              <a:tr h="304089">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Cyber Security Technician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18 months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£11,000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6974175"/>
                  </a:ext>
                </a:extLst>
              </a:tr>
              <a:tr h="304089">
                <a:tc>
                  <a:txBody>
                    <a:bodyPr/>
                    <a:lstStyle/>
                    <a:p>
                      <a:pPr>
                        <a:lnSpc>
                          <a:spcPct val="107000"/>
                        </a:lnSpc>
                        <a:spcAft>
                          <a:spcPts val="800"/>
                        </a:spcAft>
                      </a:pPr>
                      <a:r>
                        <a:rPr lang="en-GB" sz="2400" b="1"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Cyber Security Technologist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b="1"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b="1"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24 months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b="1"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£18,000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62288891"/>
                  </a:ext>
                </a:extLst>
              </a:tr>
              <a:tr h="304089">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Digital Forensic Technician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24 months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£18,000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8817376"/>
                  </a:ext>
                </a:extLst>
              </a:tr>
              <a:tr h="618992">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Cyber Security Technical Professional (Integrated degree)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48 months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£24,000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7131410"/>
                  </a:ext>
                </a:extLst>
              </a:tr>
              <a:tr h="618992">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Advanced Digital Forensic Professional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36 months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en-GB" sz="2400" kern="100">
                          <a:effectLst/>
                          <a:latin typeface="Aptos" panose="020B0004020202020204" pitchFamily="34" charset="0"/>
                          <a:ea typeface="Aptos" panose="020B0004020202020204" pitchFamily="34" charset="0"/>
                          <a:cs typeface="Times New Roman" panose="02020603050405020304" pitchFamily="18" charset="0"/>
                        </a:rPr>
                        <a:t>£27,000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3702283"/>
                  </a:ext>
                </a:extLst>
              </a:tr>
            </a:tbl>
          </a:graphicData>
        </a:graphic>
      </p:graphicFrame>
    </p:spTree>
    <p:extLst>
      <p:ext uri="{BB962C8B-B14F-4D97-AF65-F5344CB8AC3E}">
        <p14:creationId xmlns:p14="http://schemas.microsoft.com/office/powerpoint/2010/main" val="159251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3E56C-C47E-8026-788A-A9C29B901C1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B48BD2-D516-38E8-EBDE-757D0B512913}"/>
              </a:ext>
            </a:extLst>
          </p:cNvPr>
          <p:cNvSpPr>
            <a:spLocks noGrp="1"/>
          </p:cNvSpPr>
          <p:nvPr>
            <p:ph idx="1"/>
          </p:nvPr>
        </p:nvSpPr>
        <p:spPr>
          <a:xfrm>
            <a:off x="432000" y="956930"/>
            <a:ext cx="11088000" cy="5730949"/>
          </a:xfrm>
        </p:spPr>
        <p:txBody>
          <a:bodyPr>
            <a:normAutofit/>
          </a:bodyPr>
          <a:lstStyle/>
          <a:p>
            <a:r>
              <a:rPr lang="en-GB">
                <a:solidFill>
                  <a:schemeClr val="tx1"/>
                </a:solidFill>
              </a:rPr>
              <a:t>NHSE is working with BPP (Firebrand &amp; Estio) to deliver an NHS contextualised Level 4 Cyber Technologist Apprenticeship programme across England.</a:t>
            </a:r>
          </a:p>
          <a:p>
            <a:r>
              <a:rPr lang="en-GB">
                <a:solidFill>
                  <a:schemeClr val="tx1"/>
                </a:solidFill>
                <a:hlinkClick r:id="rId3"/>
              </a:rPr>
              <a:t>https://www.instituteforapprenticeships.org/apprenticeship-standards/st1021-v1-0</a:t>
            </a:r>
            <a:r>
              <a:rPr lang="en-GB">
                <a:solidFill>
                  <a:schemeClr val="tx1"/>
                </a:solidFill>
              </a:rPr>
              <a:t> </a:t>
            </a:r>
            <a:br>
              <a:rPr lang="en-GB">
                <a:solidFill>
                  <a:schemeClr val="tx1"/>
                </a:solidFill>
              </a:rPr>
            </a:br>
            <a:endParaRPr lang="en-GB">
              <a:solidFill>
                <a:schemeClr val="tx1"/>
              </a:solidFill>
            </a:endParaRPr>
          </a:p>
          <a:p>
            <a:r>
              <a:rPr lang="en-GB">
                <a:solidFill>
                  <a:schemeClr val="tx1"/>
                </a:solidFill>
              </a:rPr>
              <a:t>The apprentices will be </a:t>
            </a:r>
            <a:r>
              <a:rPr lang="en-GB">
                <a:solidFill>
                  <a:schemeClr val="tx1"/>
                </a:solidFill>
                <a:highlight>
                  <a:srgbClr val="FFFF00"/>
                </a:highlight>
              </a:rPr>
              <a:t>existing NHS IT </a:t>
            </a:r>
            <a:r>
              <a:rPr lang="en-GB">
                <a:solidFill>
                  <a:schemeClr val="tx1"/>
                </a:solidFill>
              </a:rPr>
              <a:t>staff who are looking to develop into a cyber role.</a:t>
            </a:r>
          </a:p>
          <a:p>
            <a:r>
              <a:rPr lang="en-GB">
                <a:solidFill>
                  <a:schemeClr val="tx1"/>
                </a:solidFill>
              </a:rPr>
              <a:t>The apprenticeship will be a ‘closed cohort’ and therefore the content will be </a:t>
            </a:r>
            <a:r>
              <a:rPr lang="en-GB">
                <a:solidFill>
                  <a:schemeClr val="tx1"/>
                </a:solidFill>
                <a:highlight>
                  <a:srgbClr val="FFFF00"/>
                </a:highlight>
              </a:rPr>
              <a:t>contextualised to the NHS</a:t>
            </a:r>
            <a:r>
              <a:rPr lang="en-GB">
                <a:solidFill>
                  <a:schemeClr val="tx1"/>
                </a:solidFill>
              </a:rPr>
              <a:t>. </a:t>
            </a:r>
          </a:p>
          <a:p>
            <a:pPr lvl="0">
              <a:tabLst>
                <a:tab pos="457200" algn="l"/>
              </a:tabLst>
            </a:pPr>
            <a:r>
              <a:rPr lang="en-GB">
                <a:solidFill>
                  <a:schemeClr val="tx1"/>
                </a:solidFill>
              </a:rPr>
              <a:t>The programme can also include the following certifications: </a:t>
            </a:r>
            <a:r>
              <a:rPr lang="en-US" sz="1800">
                <a:solidFill>
                  <a:schemeClr val="tx1"/>
                </a:solidFill>
                <a:effectLst/>
                <a:ea typeface="Times New Roman" panose="02020603050405020304" pitchFamily="18" charset="0"/>
                <a:cs typeface="Times New Roman" panose="02020603050405020304" pitchFamily="18" charset="0"/>
              </a:rPr>
              <a:t>CompTIA Network, CompTIA Security+ and EC-Council Certified Network Defender</a:t>
            </a:r>
            <a:endParaRPr lang="en-GB">
              <a:solidFill>
                <a:schemeClr val="tx1"/>
              </a:solidFill>
              <a:highlight>
                <a:srgbClr val="FFFF00"/>
              </a:highlight>
            </a:endParaRPr>
          </a:p>
          <a:p>
            <a:r>
              <a:rPr lang="en-GB">
                <a:solidFill>
                  <a:schemeClr val="tx1"/>
                </a:solidFill>
              </a:rPr>
              <a:t>The apprenticeship programme </a:t>
            </a:r>
            <a:r>
              <a:rPr lang="en-GB">
                <a:solidFill>
                  <a:schemeClr val="tx1"/>
                </a:solidFill>
                <a:highlight>
                  <a:srgbClr val="FFFF00"/>
                </a:highlight>
              </a:rPr>
              <a:t>starts in </a:t>
            </a:r>
            <a:r>
              <a:rPr lang="en-GB" b="1">
                <a:solidFill>
                  <a:schemeClr val="tx1"/>
                </a:solidFill>
                <a:highlight>
                  <a:srgbClr val="FFFF00"/>
                </a:highlight>
              </a:rPr>
              <a:t>Sept ’25</a:t>
            </a:r>
          </a:p>
          <a:p>
            <a:r>
              <a:rPr lang="en-GB">
                <a:solidFill>
                  <a:schemeClr val="tx1"/>
                </a:solidFill>
              </a:rPr>
              <a:t>Expressions of Interest (EoI) will be through BPP once you have the </a:t>
            </a:r>
            <a:r>
              <a:rPr lang="en-GB">
                <a:solidFill>
                  <a:schemeClr val="tx1"/>
                </a:solidFill>
                <a:highlight>
                  <a:srgbClr val="FFFF00"/>
                </a:highlight>
              </a:rPr>
              <a:t>agreement of your Manager and Apprenticeship Lead</a:t>
            </a:r>
          </a:p>
          <a:p>
            <a:r>
              <a:rPr lang="en-GB">
                <a:solidFill>
                  <a:schemeClr val="tx1"/>
                </a:solidFill>
              </a:rPr>
              <a:t>An ‘apprentice community’ will also be created, aided by guest speakers from the cyber digital world</a:t>
            </a:r>
          </a:p>
          <a:p>
            <a:endParaRPr lang="en-GB">
              <a:solidFill>
                <a:schemeClr val="tx1"/>
              </a:solidFill>
            </a:endParaRPr>
          </a:p>
          <a:p>
            <a:endParaRPr lang="en-GB"/>
          </a:p>
          <a:p>
            <a:endParaRPr lang="en-GB"/>
          </a:p>
        </p:txBody>
      </p:sp>
      <p:sp>
        <p:nvSpPr>
          <p:cNvPr id="4" name="Title 3">
            <a:extLst>
              <a:ext uri="{FF2B5EF4-FFF2-40B4-BE49-F238E27FC236}">
                <a16:creationId xmlns:a16="http://schemas.microsoft.com/office/drawing/2014/main" id="{76FA36C9-55CD-99A4-2107-5FFF2CFF24B4}"/>
              </a:ext>
            </a:extLst>
          </p:cNvPr>
          <p:cNvSpPr>
            <a:spLocks noGrp="1"/>
          </p:cNvSpPr>
          <p:nvPr>
            <p:ph type="title"/>
          </p:nvPr>
        </p:nvSpPr>
        <p:spPr>
          <a:xfrm>
            <a:off x="432000" y="95693"/>
            <a:ext cx="11404154" cy="861237"/>
          </a:xfrm>
        </p:spPr>
        <p:txBody>
          <a:bodyPr>
            <a:normAutofit fontScale="90000"/>
          </a:bodyPr>
          <a:lstStyle/>
          <a:p>
            <a:r>
              <a:rPr lang="en-GB"/>
              <a:t>Cyber apprenticeships – supporting a career pathway</a:t>
            </a:r>
          </a:p>
        </p:txBody>
      </p:sp>
    </p:spTree>
    <p:extLst>
      <p:ext uri="{BB962C8B-B14F-4D97-AF65-F5344CB8AC3E}">
        <p14:creationId xmlns:p14="http://schemas.microsoft.com/office/powerpoint/2010/main" val="259108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AD687-B44F-B98B-9E51-158AD3B69EE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9EBD6E-D205-1280-E504-8BE3AB3E3BFC}"/>
              </a:ext>
            </a:extLst>
          </p:cNvPr>
          <p:cNvSpPr>
            <a:spLocks noGrp="1"/>
          </p:cNvSpPr>
          <p:nvPr>
            <p:ph idx="1"/>
          </p:nvPr>
        </p:nvSpPr>
        <p:spPr>
          <a:xfrm>
            <a:off x="432000" y="1722474"/>
            <a:ext cx="11088000" cy="4965405"/>
          </a:xfrm>
        </p:spPr>
        <p:txBody>
          <a:bodyPr>
            <a:normAutofit/>
          </a:bodyPr>
          <a:lstStyle/>
          <a:p>
            <a:r>
              <a:rPr lang="en-GB">
                <a:solidFill>
                  <a:schemeClr val="tx1"/>
                </a:solidFill>
              </a:rPr>
              <a:t>Prospective apprentices: speak to your line manager and seek their approval</a:t>
            </a:r>
          </a:p>
          <a:p>
            <a:endParaRPr lang="en-GB">
              <a:solidFill>
                <a:schemeClr val="tx1"/>
              </a:solidFill>
            </a:endParaRPr>
          </a:p>
          <a:p>
            <a:r>
              <a:rPr lang="en-GB">
                <a:solidFill>
                  <a:schemeClr val="tx1"/>
                </a:solidFill>
              </a:rPr>
              <a:t>Line Managers: Speak to you Apprenticeship Lead. If you are unsure who that is, I will help you locate them </a:t>
            </a:r>
            <a:r>
              <a:rPr lang="en-GB">
                <a:solidFill>
                  <a:schemeClr val="tx1"/>
                </a:solidFill>
                <a:sym typeface="Wingdings" panose="05000000000000000000" pitchFamily="2" charset="2"/>
              </a:rPr>
              <a:t></a:t>
            </a:r>
          </a:p>
          <a:p>
            <a:endParaRPr lang="en-GB">
              <a:solidFill>
                <a:schemeClr val="tx1"/>
              </a:solidFill>
              <a:sym typeface="Wingdings" panose="05000000000000000000" pitchFamily="2" charset="2"/>
            </a:endParaRPr>
          </a:p>
          <a:p>
            <a:r>
              <a:rPr lang="en-GB">
                <a:solidFill>
                  <a:schemeClr val="tx1"/>
                </a:solidFill>
                <a:sym typeface="Wingdings" panose="05000000000000000000" pitchFamily="2" charset="2"/>
              </a:rPr>
              <a:t>If you’d like to know more about the programme please speak to BPP</a:t>
            </a:r>
            <a:endParaRPr lang="en-GB">
              <a:solidFill>
                <a:schemeClr val="tx1"/>
              </a:solidFill>
            </a:endParaRPr>
          </a:p>
          <a:p>
            <a:endParaRPr lang="en-GB">
              <a:solidFill>
                <a:schemeClr val="tx1"/>
              </a:solidFill>
            </a:endParaRPr>
          </a:p>
          <a:p>
            <a:r>
              <a:rPr lang="en-GB">
                <a:solidFill>
                  <a:schemeClr val="tx1"/>
                </a:solidFill>
              </a:rPr>
              <a:t>Once your line manager &amp; apprenticeship lead are supportive, contact BPP to complete an Expressions of Interest (EoI)</a:t>
            </a:r>
            <a:endParaRPr lang="en-GB">
              <a:solidFill>
                <a:schemeClr val="tx1"/>
              </a:solidFill>
              <a:highlight>
                <a:srgbClr val="FFFF00"/>
              </a:highlight>
            </a:endParaRPr>
          </a:p>
          <a:p>
            <a:endParaRPr lang="en-GB">
              <a:solidFill>
                <a:schemeClr val="tx1"/>
              </a:solidFill>
            </a:endParaRPr>
          </a:p>
          <a:p>
            <a:endParaRPr lang="en-GB"/>
          </a:p>
          <a:p>
            <a:endParaRPr lang="en-GB"/>
          </a:p>
        </p:txBody>
      </p:sp>
      <p:sp>
        <p:nvSpPr>
          <p:cNvPr id="4" name="Title 3">
            <a:extLst>
              <a:ext uri="{FF2B5EF4-FFF2-40B4-BE49-F238E27FC236}">
                <a16:creationId xmlns:a16="http://schemas.microsoft.com/office/drawing/2014/main" id="{CFD3653B-E545-0225-9AEB-3765ABEE912E}"/>
              </a:ext>
            </a:extLst>
          </p:cNvPr>
          <p:cNvSpPr>
            <a:spLocks noGrp="1"/>
          </p:cNvSpPr>
          <p:nvPr>
            <p:ph type="title"/>
          </p:nvPr>
        </p:nvSpPr>
        <p:spPr>
          <a:xfrm>
            <a:off x="432000" y="95693"/>
            <a:ext cx="11404154" cy="1392865"/>
          </a:xfrm>
        </p:spPr>
        <p:txBody>
          <a:bodyPr>
            <a:normAutofit/>
          </a:bodyPr>
          <a:lstStyle/>
          <a:p>
            <a:r>
              <a:rPr lang="en-GB"/>
              <a:t>Next Steps:</a:t>
            </a:r>
          </a:p>
        </p:txBody>
      </p:sp>
    </p:spTree>
    <p:extLst>
      <p:ext uri="{BB962C8B-B14F-4D97-AF65-F5344CB8AC3E}">
        <p14:creationId xmlns:p14="http://schemas.microsoft.com/office/powerpoint/2010/main" val="81502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D05A-0063-4472-B39E-78922E30EC32}"/>
              </a:ext>
            </a:extLst>
          </p:cNvPr>
          <p:cNvSpPr>
            <a:spLocks noGrp="1"/>
          </p:cNvSpPr>
          <p:nvPr>
            <p:ph type="ctrTitle"/>
          </p:nvPr>
        </p:nvSpPr>
        <p:spPr>
          <a:xfrm>
            <a:off x="187417" y="1811962"/>
            <a:ext cx="6328312" cy="1745054"/>
          </a:xfrm>
        </p:spPr>
        <p:txBody>
          <a:bodyPr>
            <a:normAutofit/>
          </a:bodyPr>
          <a:lstStyle/>
          <a:p>
            <a:r>
              <a:rPr lang="en-GB" sz="3200" b="1">
                <a:solidFill>
                  <a:schemeClr val="bg1"/>
                </a:solidFill>
                <a:latin typeface="Segoe UI" panose="020B0502040204020203" pitchFamily="34" charset="0"/>
                <a:cs typeface="Segoe UI" panose="020B0502040204020203" pitchFamily="34" charset="0"/>
              </a:rPr>
              <a:t>CYBER SECURITY TECHNOLOGIST LEVEL 4 (HEALTH &amp; CARE)</a:t>
            </a:r>
          </a:p>
        </p:txBody>
      </p:sp>
      <p:cxnSp>
        <p:nvCxnSpPr>
          <p:cNvPr id="13" name="Straight Connector 12">
            <a:extLst>
              <a:ext uri="{FF2B5EF4-FFF2-40B4-BE49-F238E27FC236}">
                <a16:creationId xmlns:a16="http://schemas.microsoft.com/office/drawing/2014/main" id="{F3567B0B-6D22-B14E-A542-2421D7A21E5A}"/>
              </a:ext>
            </a:extLst>
          </p:cNvPr>
          <p:cNvCxnSpPr>
            <a:cxnSpLocks/>
          </p:cNvCxnSpPr>
          <p:nvPr/>
        </p:nvCxnSpPr>
        <p:spPr>
          <a:xfrm>
            <a:off x="6773552" y="0"/>
            <a:ext cx="0" cy="4846621"/>
          </a:xfrm>
          <a:prstGeom prst="line">
            <a:avLst/>
          </a:prstGeom>
          <a:ln w="25400">
            <a:solidFill>
              <a:srgbClr val="005EB8"/>
            </a:solidFill>
          </a:ln>
        </p:spPr>
        <p:style>
          <a:lnRef idx="1">
            <a:schemeClr val="accent1"/>
          </a:lnRef>
          <a:fillRef idx="0">
            <a:schemeClr val="accent1"/>
          </a:fillRef>
          <a:effectRef idx="0">
            <a:schemeClr val="accent1"/>
          </a:effectRef>
          <a:fontRef idx="minor">
            <a:schemeClr val="tx1"/>
          </a:fontRef>
        </p:style>
      </p:cxnSp>
      <p:pic>
        <p:nvPicPr>
          <p:cNvPr id="3" name="Picture 2" descr="A blue and white logo&#10;&#10;AI-generated content may be incorrect.">
            <a:extLst>
              <a:ext uri="{FF2B5EF4-FFF2-40B4-BE49-F238E27FC236}">
                <a16:creationId xmlns:a16="http://schemas.microsoft.com/office/drawing/2014/main" id="{D2368C43-0FA7-1D52-1E0D-0D6A3AB76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pic>
        <p:nvPicPr>
          <p:cNvPr id="5" name="Picture 4">
            <a:extLst>
              <a:ext uri="{FF2B5EF4-FFF2-40B4-BE49-F238E27FC236}">
                <a16:creationId xmlns:a16="http://schemas.microsoft.com/office/drawing/2014/main" id="{9DC6D9B5-4017-8F9C-E39E-02CC9D181784}"/>
              </a:ext>
            </a:extLst>
          </p:cNvPr>
          <p:cNvPicPr>
            <a:picLocks noChangeAspect="1"/>
          </p:cNvPicPr>
          <p:nvPr/>
        </p:nvPicPr>
        <p:blipFill>
          <a:blip r:embed="rId4"/>
          <a:stretch>
            <a:fillRect/>
          </a:stretch>
        </p:blipFill>
        <p:spPr>
          <a:xfrm>
            <a:off x="7639050" y="5690997"/>
            <a:ext cx="4352925" cy="1057275"/>
          </a:xfrm>
          <a:prstGeom prst="rect">
            <a:avLst/>
          </a:prstGeom>
        </p:spPr>
      </p:pic>
      <p:pic>
        <p:nvPicPr>
          <p:cNvPr id="7" name="Picture 6">
            <a:extLst>
              <a:ext uri="{FF2B5EF4-FFF2-40B4-BE49-F238E27FC236}">
                <a16:creationId xmlns:a16="http://schemas.microsoft.com/office/drawing/2014/main" id="{9ABADDDB-19A5-B1C0-CFA4-82E1E7AA5790}"/>
              </a:ext>
            </a:extLst>
          </p:cNvPr>
          <p:cNvPicPr>
            <a:picLocks noChangeAspect="1"/>
          </p:cNvPicPr>
          <p:nvPr/>
        </p:nvPicPr>
        <p:blipFill>
          <a:blip r:embed="rId5"/>
          <a:stretch>
            <a:fillRect/>
          </a:stretch>
        </p:blipFill>
        <p:spPr>
          <a:xfrm>
            <a:off x="109728" y="5690997"/>
            <a:ext cx="1988135" cy="1057274"/>
          </a:xfrm>
          <a:prstGeom prst="rect">
            <a:avLst/>
          </a:prstGeom>
        </p:spPr>
      </p:pic>
    </p:spTree>
    <p:extLst>
      <p:ext uri="{BB962C8B-B14F-4D97-AF65-F5344CB8AC3E}">
        <p14:creationId xmlns:p14="http://schemas.microsoft.com/office/powerpoint/2010/main" val="1237991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67549-3991-BC78-74B2-28B88B6BF497}"/>
              </a:ext>
            </a:extLst>
          </p:cNvPr>
          <p:cNvPicPr>
            <a:picLocks noChangeAspect="1"/>
          </p:cNvPicPr>
          <p:nvPr/>
        </p:nvPicPr>
        <p:blipFill>
          <a:blip r:embed="rId3"/>
          <a:srcRect/>
          <a:stretch/>
        </p:blipFill>
        <p:spPr>
          <a:xfrm>
            <a:off x="6615952" y="1471185"/>
            <a:ext cx="4647150" cy="4647150"/>
          </a:xfrm>
          <a:prstGeom prst="rect">
            <a:avLst/>
          </a:prstGeom>
        </p:spPr>
      </p:pic>
      <p:sp>
        <p:nvSpPr>
          <p:cNvPr id="8" name="Title 3">
            <a:extLst>
              <a:ext uri="{FF2B5EF4-FFF2-40B4-BE49-F238E27FC236}">
                <a16:creationId xmlns:a16="http://schemas.microsoft.com/office/drawing/2014/main" id="{EBC792F2-9C50-4216-9D3D-A8D37F73D907}"/>
              </a:ext>
            </a:extLst>
          </p:cNvPr>
          <p:cNvSpPr txBox="1">
            <a:spLocks/>
          </p:cNvSpPr>
          <p:nvPr/>
        </p:nvSpPr>
        <p:spPr>
          <a:xfrm>
            <a:off x="200025" y="377826"/>
            <a:ext cx="8011646" cy="671045"/>
          </a:xfrm>
          <a:prstGeom prst="rect">
            <a:avLst/>
          </a:prstGeom>
          <a:solidFill>
            <a:srgbClr val="005EB8"/>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Display" panose="02110004020202020204"/>
                <a:ea typeface="+mj-ea"/>
                <a:cs typeface="+mj-cs"/>
              </a:rPr>
              <a:t>BPP Education Group </a:t>
            </a:r>
          </a:p>
        </p:txBody>
      </p:sp>
      <p:pic>
        <p:nvPicPr>
          <p:cNvPr id="9" name="Picture 8" descr="A blue and white logo&#10;&#10;AI-generated content may be incorrect.">
            <a:extLst>
              <a:ext uri="{FF2B5EF4-FFF2-40B4-BE49-F238E27FC236}">
                <a16:creationId xmlns:a16="http://schemas.microsoft.com/office/drawing/2014/main" id="{A3D5B422-1BC9-472A-36E3-803F821AD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sp>
        <p:nvSpPr>
          <p:cNvPr id="13" name="TextBox 12">
            <a:extLst>
              <a:ext uri="{FF2B5EF4-FFF2-40B4-BE49-F238E27FC236}">
                <a16:creationId xmlns:a16="http://schemas.microsoft.com/office/drawing/2014/main" id="{8C1DB298-3490-010D-83F3-F1F599820C56}"/>
              </a:ext>
            </a:extLst>
          </p:cNvPr>
          <p:cNvSpPr txBox="1"/>
          <p:nvPr/>
        </p:nvSpPr>
        <p:spPr>
          <a:xfrm>
            <a:off x="906354" y="5672419"/>
            <a:ext cx="4265457" cy="523220"/>
          </a:xfrm>
          <a:prstGeom prst="rect">
            <a:avLst/>
          </a:prstGeom>
          <a:noFill/>
        </p:spPr>
        <p:txBody>
          <a:bodyPr wrap="square" rtlCol="0">
            <a:spAutoFit/>
          </a:bodyPr>
          <a:lstStyle/>
          <a:p>
            <a:pPr marL="0" marR="0" lvl="0" indent="0" algn="l" defTabSz="117218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BPP </a:t>
            </a: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combined with </a:t>
            </a: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Firebrand </a:t>
            </a: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and</a:t>
            </a: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 Estio </a:t>
            </a: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make us the </a:t>
            </a: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largest Digital and Tech provider in the UK</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Picture 6" descr="building">
            <a:extLst>
              <a:ext uri="{FF2B5EF4-FFF2-40B4-BE49-F238E27FC236}">
                <a16:creationId xmlns:a16="http://schemas.microsoft.com/office/drawing/2014/main" id="{BDB2119B-64DE-B111-520D-07DADFE85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00" y="5759424"/>
            <a:ext cx="445650" cy="381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A405667-9A0F-F887-9933-6F525FA78AED}"/>
              </a:ext>
            </a:extLst>
          </p:cNvPr>
          <p:cNvSpPr txBox="1"/>
          <p:nvPr/>
        </p:nvSpPr>
        <p:spPr>
          <a:xfrm>
            <a:off x="870237" y="1415926"/>
            <a:ext cx="4635423" cy="523220"/>
          </a:xfrm>
          <a:prstGeom prst="rect">
            <a:avLst/>
          </a:prstGeom>
          <a:noFill/>
        </p:spPr>
        <p:txBody>
          <a:bodyPr wrap="square" rtlCol="0">
            <a:spAutoFit/>
          </a:bodyPr>
          <a:lstStyle/>
          <a:p>
            <a:pPr marL="0" marR="0" lvl="0" indent="0" algn="l" defTabSz="1172180" rtl="0" eaLnBrk="1" fontAlgn="auto"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Leading and innovating the educational landscape for more than  </a:t>
            </a: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45 years</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A22A4195-7E20-6A72-0785-4FB44210696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18902" y="1476148"/>
            <a:ext cx="280664" cy="436229"/>
          </a:xfrm>
          <a:prstGeom prst="rect">
            <a:avLst/>
          </a:prstGeom>
        </p:spPr>
      </p:pic>
      <p:sp>
        <p:nvSpPr>
          <p:cNvPr id="19" name="TextBox 18">
            <a:extLst>
              <a:ext uri="{FF2B5EF4-FFF2-40B4-BE49-F238E27FC236}">
                <a16:creationId xmlns:a16="http://schemas.microsoft.com/office/drawing/2014/main" id="{1CEF770F-34BE-6DD2-4CD8-955AE97D0088}"/>
              </a:ext>
            </a:extLst>
          </p:cNvPr>
          <p:cNvSpPr txBox="1"/>
          <p:nvPr/>
        </p:nvSpPr>
        <p:spPr>
          <a:xfrm>
            <a:off x="868917" y="2123441"/>
            <a:ext cx="4676121" cy="561692"/>
          </a:xfrm>
          <a:prstGeom prst="rect">
            <a:avLst/>
          </a:prstGeom>
          <a:noFill/>
        </p:spPr>
        <p:txBody>
          <a:bodyPr wrap="square" rtlCol="0">
            <a:spAutoFit/>
          </a:bodyPr>
          <a:lstStyle/>
          <a:p>
            <a:pPr marL="0" marR="0" lvl="0" indent="0" algn="l" defTabSz="1172180" rtl="0" eaLnBrk="1" fontAlgn="base" latinLnBrk="0" hangingPunct="1">
              <a:lnSpc>
                <a:spcPct val="100000"/>
              </a:lnSpc>
              <a:spcBef>
                <a:spcPts val="30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In 2007 we are a fully accredited university with</a:t>
            </a: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mn-cs"/>
              </a:rPr>
              <a:t>​</a:t>
            </a:r>
            <a:endPar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a:p>
            <a:pPr marL="0" marR="0" lvl="0" indent="0" algn="l" defTabSz="1172180" rtl="0" eaLnBrk="1" fontAlgn="base"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Degree awarding powers</a:t>
            </a:r>
            <a:endPar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pic>
        <p:nvPicPr>
          <p:cNvPr id="20" name="Picture 19">
            <a:extLst>
              <a:ext uri="{FF2B5EF4-FFF2-40B4-BE49-F238E27FC236}">
                <a16:creationId xmlns:a16="http://schemas.microsoft.com/office/drawing/2014/main" id="{F8AA8E24-54C5-C3D7-B60A-1A0E7A634F2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94095" y="2204925"/>
            <a:ext cx="549151" cy="349947"/>
          </a:xfrm>
          <a:prstGeom prst="rect">
            <a:avLst/>
          </a:prstGeom>
        </p:spPr>
      </p:pic>
      <p:pic>
        <p:nvPicPr>
          <p:cNvPr id="21" name="Picture 20">
            <a:extLst>
              <a:ext uri="{FF2B5EF4-FFF2-40B4-BE49-F238E27FC236}">
                <a16:creationId xmlns:a16="http://schemas.microsoft.com/office/drawing/2014/main" id="{692429AA-8F75-2CB8-0C85-9809958AF83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69915" y="4903946"/>
            <a:ext cx="420764" cy="446888"/>
          </a:xfrm>
          <a:prstGeom prst="rect">
            <a:avLst/>
          </a:prstGeom>
        </p:spPr>
      </p:pic>
      <p:sp>
        <p:nvSpPr>
          <p:cNvPr id="22" name="TextBox 21">
            <a:extLst>
              <a:ext uri="{FF2B5EF4-FFF2-40B4-BE49-F238E27FC236}">
                <a16:creationId xmlns:a16="http://schemas.microsoft.com/office/drawing/2014/main" id="{446CF74F-9C22-204F-9012-E10AB1A1E824}"/>
              </a:ext>
            </a:extLst>
          </p:cNvPr>
          <p:cNvSpPr txBox="1"/>
          <p:nvPr/>
        </p:nvSpPr>
        <p:spPr>
          <a:xfrm>
            <a:off x="868917" y="4759092"/>
            <a:ext cx="5747035" cy="523220"/>
          </a:xfrm>
          <a:prstGeom prst="rect">
            <a:avLst/>
          </a:prstGeom>
          <a:noFill/>
        </p:spPr>
        <p:txBody>
          <a:bodyPr wrap="square">
            <a:spAutoFit/>
          </a:bodyPr>
          <a:lstStyle/>
          <a:p>
            <a:pPr marL="0" marR="0" lvl="0" indent="0" algn="l" defTabSz="117218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Trusted by the sector </a:t>
            </a: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Trained over 2000 NHS apprentices over the past five years and work closely with NHS Trusts and NHS England</a:t>
            </a:r>
            <a:endParaRPr kumimoji="0" lang="en-GB"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FFE8B365-049E-7A1F-7DCB-CE78489BE74C}"/>
              </a:ext>
            </a:extLst>
          </p:cNvPr>
          <p:cNvSpPr txBox="1"/>
          <p:nvPr/>
        </p:nvSpPr>
        <p:spPr>
          <a:xfrm>
            <a:off x="906354" y="3029784"/>
            <a:ext cx="4676121" cy="307777"/>
          </a:xfrm>
          <a:prstGeom prst="rect">
            <a:avLst/>
          </a:prstGeom>
          <a:noFill/>
        </p:spPr>
        <p:txBody>
          <a:bodyPr wrap="square" rtlCol="0">
            <a:spAutoFit/>
          </a:bodyPr>
          <a:lstStyle/>
          <a:p>
            <a:pPr marL="0" marR="0" lvl="0" indent="0" algn="l" defTabSz="1172180" rtl="0" eaLnBrk="1" fontAlgn="auto" latinLnBrk="0" hangingPunct="1">
              <a:lnSpc>
                <a:spcPct val="100000"/>
              </a:lnSpc>
              <a:spcBef>
                <a:spcPts val="30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Ofsted </a:t>
            </a: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rated as good in 2022 7 2024</a:t>
            </a:r>
          </a:p>
        </p:txBody>
      </p:sp>
      <p:pic>
        <p:nvPicPr>
          <p:cNvPr id="24" name="Picture 23">
            <a:extLst>
              <a:ext uri="{FF2B5EF4-FFF2-40B4-BE49-F238E27FC236}">
                <a16:creationId xmlns:a16="http://schemas.microsoft.com/office/drawing/2014/main" id="{8A569FB6-7C50-FC38-F6E1-06E475659F0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71743" y="3033065"/>
            <a:ext cx="460273" cy="341108"/>
          </a:xfrm>
          <a:prstGeom prst="rect">
            <a:avLst/>
          </a:prstGeom>
        </p:spPr>
      </p:pic>
      <p:sp>
        <p:nvSpPr>
          <p:cNvPr id="25" name="TextBox 24">
            <a:extLst>
              <a:ext uri="{FF2B5EF4-FFF2-40B4-BE49-F238E27FC236}">
                <a16:creationId xmlns:a16="http://schemas.microsoft.com/office/drawing/2014/main" id="{A2A1C141-C00C-5164-12C6-4D47EA64AD92}"/>
              </a:ext>
            </a:extLst>
          </p:cNvPr>
          <p:cNvSpPr txBox="1"/>
          <p:nvPr/>
        </p:nvSpPr>
        <p:spPr>
          <a:xfrm>
            <a:off x="875294" y="3568199"/>
            <a:ext cx="4815014" cy="954107"/>
          </a:xfrm>
          <a:prstGeom prst="rect">
            <a:avLst/>
          </a:prstGeom>
          <a:noFill/>
        </p:spPr>
        <p:txBody>
          <a:bodyPr wrap="square" rtlCol="0">
            <a:spAutoFit/>
          </a:bodyPr>
          <a:lstStyle/>
          <a:p>
            <a:pPr marL="0" marR="0" lvl="0" indent="0" algn="l" defTabSz="117218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Sector experts</a:t>
            </a: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 continuously </a:t>
            </a: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conducting thought-leading research</a:t>
            </a:r>
            <a:r>
              <a:rPr kumimoji="0" lang="en-GB" sz="1400" b="0" i="0" u="none" strike="noStrike" kern="1200" cap="none" spc="0" normalizeH="0" baseline="0" noProof="0">
                <a:ln>
                  <a:noFill/>
                </a:ln>
                <a:solidFill>
                  <a:prstClr val="white"/>
                </a:solidFill>
                <a:effectLst/>
                <a:uLnTx/>
                <a:uFillTx/>
                <a:latin typeface="Arial" panose="020B0604020202020204"/>
                <a:ea typeface="+mn-ea"/>
                <a:cs typeface="+mn-cs"/>
              </a:rPr>
              <a:t> and researching the latest from industry bodies allow us to identify relevant training and </a:t>
            </a: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future proof our partner’s businesses</a:t>
            </a:r>
          </a:p>
        </p:txBody>
      </p:sp>
      <p:pic>
        <p:nvPicPr>
          <p:cNvPr id="26" name="Picture 25">
            <a:extLst>
              <a:ext uri="{FF2B5EF4-FFF2-40B4-BE49-F238E27FC236}">
                <a16:creationId xmlns:a16="http://schemas.microsoft.com/office/drawing/2014/main" id="{7E87E9D0-56B5-0FC0-CBE7-CF3D99B99693}"/>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285666" y="3903347"/>
            <a:ext cx="343249" cy="417969"/>
          </a:xfrm>
          <a:prstGeom prst="rect">
            <a:avLst/>
          </a:prstGeom>
        </p:spPr>
      </p:pic>
      <p:pic>
        <p:nvPicPr>
          <p:cNvPr id="29" name="Picture 28">
            <a:extLst>
              <a:ext uri="{FF2B5EF4-FFF2-40B4-BE49-F238E27FC236}">
                <a16:creationId xmlns:a16="http://schemas.microsoft.com/office/drawing/2014/main" id="{E2DCC3E1-E1DB-6E6E-90B2-7073AEF956BB}"/>
              </a:ext>
            </a:extLst>
          </p:cNvPr>
          <p:cNvPicPr>
            <a:picLocks noChangeAspect="1"/>
          </p:cNvPicPr>
          <p:nvPr/>
        </p:nvPicPr>
        <p:blipFill>
          <a:blip r:embed="rId11"/>
          <a:stretch>
            <a:fillRect/>
          </a:stretch>
        </p:blipFill>
        <p:spPr>
          <a:xfrm>
            <a:off x="5652836" y="5952751"/>
            <a:ext cx="1866900" cy="485775"/>
          </a:xfrm>
          <a:prstGeom prst="rect">
            <a:avLst/>
          </a:prstGeom>
        </p:spPr>
      </p:pic>
    </p:spTree>
    <p:extLst>
      <p:ext uri="{BB962C8B-B14F-4D97-AF65-F5344CB8AC3E}">
        <p14:creationId xmlns:p14="http://schemas.microsoft.com/office/powerpoint/2010/main" val="2236598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35278-748E-2588-20BA-D5C8693791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37779F-7802-42ED-49B5-971FBB6787DF}"/>
              </a:ext>
            </a:extLst>
          </p:cNvPr>
          <p:cNvSpPr>
            <a:spLocks noGrp="1"/>
          </p:cNvSpPr>
          <p:nvPr>
            <p:ph type="title"/>
          </p:nvPr>
        </p:nvSpPr>
        <p:spPr>
          <a:xfrm>
            <a:off x="200025" y="377826"/>
            <a:ext cx="7440295" cy="997510"/>
          </a:xfrm>
        </p:spPr>
        <p:txBody>
          <a:bodyPr>
            <a:normAutofit/>
          </a:bodyPr>
          <a:lstStyle/>
          <a:p>
            <a:r>
              <a:rPr lang="en-GB" sz="3200" b="1">
                <a:solidFill>
                  <a:schemeClr val="bg1"/>
                </a:solidFill>
              </a:rPr>
              <a:t>Not Just and IT Provider…</a:t>
            </a:r>
          </a:p>
        </p:txBody>
      </p:sp>
      <p:pic>
        <p:nvPicPr>
          <p:cNvPr id="5" name="Picture 4" descr="A blue and white logo&#10;&#10;AI-generated content may be incorrect.">
            <a:extLst>
              <a:ext uri="{FF2B5EF4-FFF2-40B4-BE49-F238E27FC236}">
                <a16:creationId xmlns:a16="http://schemas.microsoft.com/office/drawing/2014/main" id="{211D242B-F35D-5CA6-3608-2B25A9113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pic>
        <p:nvPicPr>
          <p:cNvPr id="6" name="Picture 5">
            <a:extLst>
              <a:ext uri="{FF2B5EF4-FFF2-40B4-BE49-F238E27FC236}">
                <a16:creationId xmlns:a16="http://schemas.microsoft.com/office/drawing/2014/main" id="{993F6015-0A27-E7B6-2894-E93C270357B2}"/>
              </a:ext>
            </a:extLst>
          </p:cNvPr>
          <p:cNvPicPr>
            <a:picLocks noChangeAspect="1"/>
          </p:cNvPicPr>
          <p:nvPr/>
        </p:nvPicPr>
        <p:blipFill>
          <a:blip r:embed="rId3"/>
          <a:stretch>
            <a:fillRect/>
          </a:stretch>
        </p:blipFill>
        <p:spPr>
          <a:xfrm>
            <a:off x="10125075" y="6235584"/>
            <a:ext cx="1866900" cy="485775"/>
          </a:xfrm>
          <a:prstGeom prst="rect">
            <a:avLst/>
          </a:prstGeom>
        </p:spPr>
      </p:pic>
      <p:sp>
        <p:nvSpPr>
          <p:cNvPr id="2" name="Rectangle 1">
            <a:extLst>
              <a:ext uri="{FF2B5EF4-FFF2-40B4-BE49-F238E27FC236}">
                <a16:creationId xmlns:a16="http://schemas.microsoft.com/office/drawing/2014/main" id="{492C80B9-C22D-6CD4-1972-2388D985EB96}"/>
              </a:ext>
            </a:extLst>
          </p:cNvPr>
          <p:cNvSpPr/>
          <p:nvPr/>
        </p:nvSpPr>
        <p:spPr>
          <a:xfrm>
            <a:off x="943039" y="3529607"/>
            <a:ext cx="2438400" cy="153863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4400" b="0" i="0" u="none" strike="noStrike" kern="1200" cap="none" spc="0" normalizeH="0" baseline="0" noProof="0">
                <a:ln>
                  <a:noFill/>
                </a:ln>
                <a:solidFill>
                  <a:prstClr val="white"/>
                </a:solidFill>
                <a:effectLst/>
                <a:uLnTx/>
                <a:uFillTx/>
                <a:latin typeface="Trebuchet MS"/>
                <a:ea typeface="+mn-ea"/>
                <a:cs typeface="+mn-cs"/>
              </a:rPr>
              <a:t>23</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a:ea typeface="+mn-ea"/>
                <a:cs typeface="+mn-cs"/>
              </a:rPr>
              <a:t>Years of delivering digital training</a:t>
            </a:r>
          </a:p>
        </p:txBody>
      </p:sp>
      <p:sp>
        <p:nvSpPr>
          <p:cNvPr id="7" name="Rectangle 6">
            <a:extLst>
              <a:ext uri="{FF2B5EF4-FFF2-40B4-BE49-F238E27FC236}">
                <a16:creationId xmlns:a16="http://schemas.microsoft.com/office/drawing/2014/main" id="{6B727726-07A0-95E3-C99E-5C917A058BCC}"/>
              </a:ext>
            </a:extLst>
          </p:cNvPr>
          <p:cNvSpPr/>
          <p:nvPr/>
        </p:nvSpPr>
        <p:spPr>
          <a:xfrm>
            <a:off x="3587813" y="3529606"/>
            <a:ext cx="2438400" cy="153863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4000" b="0" i="0" u="none" strike="noStrike" kern="1200" cap="none" spc="0" normalizeH="0" baseline="0" noProof="0">
                <a:ln>
                  <a:noFill/>
                </a:ln>
                <a:solidFill>
                  <a:prstClr val="white"/>
                </a:solidFill>
                <a:effectLst/>
                <a:uLnTx/>
                <a:uFillTx/>
                <a:latin typeface="Trebuchet MS"/>
                <a:ea typeface="+mn-ea"/>
                <a:cs typeface="+mn-cs"/>
              </a:rPr>
              <a:t>135,000+</a:t>
            </a:r>
            <a:endParaRPr kumimoji="0" lang="en-GB" sz="4400" b="0" i="0" u="none" strike="noStrike" kern="1200" cap="none" spc="0" normalizeH="0" baseline="0" noProof="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a:ea typeface="+mn-ea"/>
                <a:cs typeface="+mn-cs"/>
              </a:rPr>
              <a:t>Industry professionals achieved certifications since 2001</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5F93BB78-8D86-D26E-30DC-F67059086E84}"/>
              </a:ext>
            </a:extLst>
          </p:cNvPr>
          <p:cNvSpPr/>
          <p:nvPr/>
        </p:nvSpPr>
        <p:spPr>
          <a:xfrm>
            <a:off x="6232587" y="3529606"/>
            <a:ext cx="2438400" cy="153863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4400" b="0" i="0" u="none" strike="noStrike" kern="1200" cap="none" spc="0" normalizeH="0" baseline="0" noProof="0">
                <a:ln>
                  <a:noFill/>
                </a:ln>
                <a:solidFill>
                  <a:prstClr val="white"/>
                </a:solidFill>
                <a:effectLst/>
                <a:uLnTx/>
                <a:uFillTx/>
                <a:latin typeface="Trebuchet MS"/>
                <a:ea typeface="+mn-ea"/>
                <a:cs typeface="+mn-cs"/>
              </a:rPr>
              <a:t>1000+</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a:ea typeface="+mn-ea"/>
                <a:cs typeface="+mn-cs"/>
              </a:rPr>
              <a:t>Courses in our training portfolio to meet requirements</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a:extLst>
              <a:ext uri="{FF2B5EF4-FFF2-40B4-BE49-F238E27FC236}">
                <a16:creationId xmlns:a16="http://schemas.microsoft.com/office/drawing/2014/main" id="{734FF65E-73DF-CBA8-1B15-A0C536AA38D3}"/>
              </a:ext>
            </a:extLst>
          </p:cNvPr>
          <p:cNvSpPr/>
          <p:nvPr/>
        </p:nvSpPr>
        <p:spPr>
          <a:xfrm>
            <a:off x="943039" y="1604314"/>
            <a:ext cx="2438400" cy="153268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4400" b="0" i="0" u="none" strike="noStrike" kern="1200" cap="none" spc="0" normalizeH="0" baseline="0" noProof="0">
                <a:ln>
                  <a:noFill/>
                </a:ln>
                <a:solidFill>
                  <a:prstClr val="white"/>
                </a:solidFill>
                <a:effectLst/>
                <a:uLnTx/>
                <a:uFillTx/>
                <a:latin typeface="Trebuchet MS"/>
                <a:ea typeface="+mn-ea"/>
                <a:cs typeface="+mn-cs"/>
              </a:rPr>
              <a:t>4000+</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a:ea typeface="+mn-ea"/>
                <a:cs typeface="+mn-cs"/>
              </a:rPr>
              <a:t>Apprentices supported on digital apprenticeship standards since 2015</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81CC049F-36BF-205D-2247-12E9AB858CE4}"/>
              </a:ext>
            </a:extLst>
          </p:cNvPr>
          <p:cNvSpPr/>
          <p:nvPr/>
        </p:nvSpPr>
        <p:spPr>
          <a:xfrm>
            <a:off x="3587813" y="1616958"/>
            <a:ext cx="2438400" cy="153863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4400" b="0" i="0" u="none" strike="noStrike" kern="1200" cap="none" spc="0" normalizeH="0" baseline="0" noProof="0">
                <a:ln>
                  <a:noFill/>
                </a:ln>
                <a:solidFill>
                  <a:prstClr val="white"/>
                </a:solidFill>
                <a:effectLst/>
                <a:uLnTx/>
                <a:uFillTx/>
                <a:latin typeface="Trebuchet MS"/>
                <a:ea typeface="+mn-ea"/>
                <a:cs typeface="+mn-cs"/>
              </a:rPr>
              <a:t>96%</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a:ea typeface="+mn-ea"/>
                <a:cs typeface="+mn-cs"/>
              </a:rPr>
              <a:t>Pass rate across all apprenticeship standards</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Rectangle 10">
            <a:extLst>
              <a:ext uri="{FF2B5EF4-FFF2-40B4-BE49-F238E27FC236}">
                <a16:creationId xmlns:a16="http://schemas.microsoft.com/office/drawing/2014/main" id="{7F5DAFCE-7969-7701-D08B-394892C9A6BC}"/>
              </a:ext>
            </a:extLst>
          </p:cNvPr>
          <p:cNvSpPr/>
          <p:nvPr/>
        </p:nvSpPr>
        <p:spPr>
          <a:xfrm>
            <a:off x="6232587" y="1616958"/>
            <a:ext cx="2438400" cy="153863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4400" b="0" i="0" u="none" strike="noStrike" kern="1200" cap="none" spc="0" normalizeH="0" baseline="0" noProof="0">
                <a:ln>
                  <a:noFill/>
                </a:ln>
                <a:solidFill>
                  <a:prstClr val="white"/>
                </a:solidFill>
                <a:effectLst/>
                <a:uLnTx/>
                <a:uFillTx/>
                <a:latin typeface="Trebuchet MS"/>
                <a:ea typeface="+mn-ea"/>
                <a:cs typeface="+mn-cs"/>
              </a:rPr>
              <a:t>90%</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a:ea typeface="+mn-ea"/>
                <a:cs typeface="+mn-cs"/>
              </a:rPr>
              <a:t>retention rate for apprentices on all standards </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0CAB73A7-0E85-48CB-A591-FEBE6032A238}"/>
              </a:ext>
            </a:extLst>
          </p:cNvPr>
          <p:cNvSpPr/>
          <p:nvPr/>
        </p:nvSpPr>
        <p:spPr>
          <a:xfrm>
            <a:off x="8877361" y="1616957"/>
            <a:ext cx="2438400" cy="153863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4400" b="0" i="0" u="none" strike="noStrike" kern="1200" cap="none" spc="0" normalizeH="0" baseline="0" noProof="0">
                <a:ln>
                  <a:noFill/>
                </a:ln>
                <a:solidFill>
                  <a:prstClr val="white"/>
                </a:solidFill>
                <a:effectLst/>
                <a:uLnTx/>
                <a:uFillTx/>
                <a:latin typeface="Trebuchet MS"/>
                <a:ea typeface="+mn-ea"/>
                <a:cs typeface="+mn-cs"/>
              </a:rPr>
              <a:t>33%</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a:ea typeface="+mn-ea"/>
                <a:cs typeface="+mn-cs"/>
              </a:rPr>
              <a:t>of apprentices gain a Distinction with Firebrand</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Rectangle 12">
            <a:extLst>
              <a:ext uri="{FF2B5EF4-FFF2-40B4-BE49-F238E27FC236}">
                <a16:creationId xmlns:a16="http://schemas.microsoft.com/office/drawing/2014/main" id="{AAD65003-E9E4-10B4-1CD7-A7157C76B95C}"/>
              </a:ext>
            </a:extLst>
          </p:cNvPr>
          <p:cNvSpPr/>
          <p:nvPr/>
        </p:nvSpPr>
        <p:spPr>
          <a:xfrm>
            <a:off x="8877361" y="3529605"/>
            <a:ext cx="2438400" cy="153863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4400" b="0" i="0" u="none" strike="noStrike" kern="1200" cap="none" spc="0" normalizeH="0" baseline="0" noProof="0">
                <a:ln>
                  <a:noFill/>
                </a:ln>
                <a:solidFill>
                  <a:prstClr val="white"/>
                </a:solidFill>
                <a:effectLst/>
                <a:uLnTx/>
                <a:uFillTx/>
                <a:latin typeface="Trebuchet MS"/>
                <a:ea typeface="+mn-ea"/>
                <a:cs typeface="+mn-cs"/>
              </a:rPr>
              <a:t>2</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400" b="0" i="0" u="none" strike="noStrike" kern="1200" cap="none" spc="0" normalizeH="0" baseline="0" noProof="0">
                <a:ln>
                  <a:noFill/>
                </a:ln>
                <a:solidFill>
                  <a:prstClr val="white"/>
                </a:solidFill>
                <a:effectLst/>
                <a:uLnTx/>
                <a:uFillTx/>
                <a:latin typeface="Trebuchet MS"/>
                <a:ea typeface="+mn-ea"/>
                <a:cs typeface="+mn-cs"/>
              </a:rPr>
              <a:t>Current Ofsted grade (April 2024)</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Trebuchet MS"/>
              <a:ea typeface="+mn-ea"/>
              <a:cs typeface="+mn-cs"/>
            </a:endParaRPr>
          </a:p>
        </p:txBody>
      </p:sp>
      <p:pic>
        <p:nvPicPr>
          <p:cNvPr id="14" name="Picture 13" descr="A blue square with white text and yellow figures&#10;&#10;Description automatically generated">
            <a:extLst>
              <a:ext uri="{FF2B5EF4-FFF2-40B4-BE49-F238E27FC236}">
                <a16:creationId xmlns:a16="http://schemas.microsoft.com/office/drawing/2014/main" id="{96B525F1-FE79-3A3F-FDB2-0D9BE7FD6AD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3039" y="5399091"/>
            <a:ext cx="900000" cy="900000"/>
          </a:xfrm>
          <a:prstGeom prst="rect">
            <a:avLst/>
          </a:prstGeom>
        </p:spPr>
      </p:pic>
      <p:pic>
        <p:nvPicPr>
          <p:cNvPr id="15" name="Picture 14" descr="A blue and gold logo&#10;&#10;Description automatically generated">
            <a:extLst>
              <a:ext uri="{FF2B5EF4-FFF2-40B4-BE49-F238E27FC236}">
                <a16:creationId xmlns:a16="http://schemas.microsoft.com/office/drawing/2014/main" id="{CCAD1AAA-6097-92EB-9C4F-D4D8AFA9D6B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05576" y="5430180"/>
            <a:ext cx="1800000" cy="653334"/>
          </a:xfrm>
          <a:prstGeom prst="rect">
            <a:avLst/>
          </a:prstGeom>
        </p:spPr>
      </p:pic>
      <p:sp>
        <p:nvSpPr>
          <p:cNvPr id="16" name="object 39">
            <a:extLst>
              <a:ext uri="{FF2B5EF4-FFF2-40B4-BE49-F238E27FC236}">
                <a16:creationId xmlns:a16="http://schemas.microsoft.com/office/drawing/2014/main" id="{D4C06DCB-C411-B5EB-5138-9C8DC9FB870F}"/>
              </a:ext>
            </a:extLst>
          </p:cNvPr>
          <p:cNvSpPr txBox="1"/>
          <p:nvPr/>
        </p:nvSpPr>
        <p:spPr>
          <a:xfrm>
            <a:off x="3546503" y="5486019"/>
            <a:ext cx="1786962" cy="460832"/>
          </a:xfrm>
          <a:prstGeom prst="rect">
            <a:avLst/>
          </a:prstGeom>
        </p:spPr>
        <p:txBody>
          <a:bodyPr vert="horz" wrap="square" lIns="0" tIns="0" rIns="0" bIns="0" rtlCol="0">
            <a:spAutoFit/>
          </a:bodyPr>
          <a:lstStyle/>
          <a:p>
            <a:pPr marL="12700" marR="5080" lvl="0" indent="-635" algn="ctr" defTabSz="117218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BPP Education Group named Apprenticeship Provider of the Year 2024</a:t>
            </a:r>
            <a:endParaRPr kumimoji="0"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object 39">
            <a:extLst>
              <a:ext uri="{FF2B5EF4-FFF2-40B4-BE49-F238E27FC236}">
                <a16:creationId xmlns:a16="http://schemas.microsoft.com/office/drawing/2014/main" id="{FB98C376-98F0-51DF-7E75-8357C952DEDE}"/>
              </a:ext>
            </a:extLst>
          </p:cNvPr>
          <p:cNvSpPr txBox="1"/>
          <p:nvPr/>
        </p:nvSpPr>
        <p:spPr>
          <a:xfrm>
            <a:off x="6449733" y="5491102"/>
            <a:ext cx="1800000" cy="615553"/>
          </a:xfrm>
          <a:prstGeom prst="rect">
            <a:avLst/>
          </a:prstGeom>
        </p:spPr>
        <p:txBody>
          <a:bodyPr vert="horz" wrap="square" lIns="0" tIns="0" rIns="0" bIns="0" rtlCol="0">
            <a:spAutoFit/>
          </a:bodyPr>
          <a:lstStyle/>
          <a:p>
            <a:pPr marL="12700" marR="5080" lvl="0" indent="-635" algn="ctr" defTabSz="117218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Firebrand named one of the top 20 IT training companies for the previous 13 years running</a:t>
            </a:r>
            <a:endParaRPr kumimoji="0"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descr="A yellow label with black text&#10;&#10;Description automatically generated">
            <a:extLst>
              <a:ext uri="{FF2B5EF4-FFF2-40B4-BE49-F238E27FC236}">
                <a16:creationId xmlns:a16="http://schemas.microsoft.com/office/drawing/2014/main" id="{99F60496-FC68-F8FA-9489-F35DE49FB0A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74392" y="5503926"/>
            <a:ext cx="900000" cy="1118919"/>
          </a:xfrm>
          <a:prstGeom prst="rect">
            <a:avLst/>
          </a:prstGeom>
        </p:spPr>
      </p:pic>
      <p:pic>
        <p:nvPicPr>
          <p:cNvPr id="19" name="Picture 18" descr="A black and gold text overlay&#10;&#10;Description automatically generated">
            <a:extLst>
              <a:ext uri="{FF2B5EF4-FFF2-40B4-BE49-F238E27FC236}">
                <a16:creationId xmlns:a16="http://schemas.microsoft.com/office/drawing/2014/main" id="{DB0497C6-777F-E504-36F7-F7CA3485510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96561" y="5440897"/>
            <a:ext cx="1800000" cy="653334"/>
          </a:xfrm>
          <a:prstGeom prst="rect">
            <a:avLst/>
          </a:prstGeom>
        </p:spPr>
      </p:pic>
      <p:sp>
        <p:nvSpPr>
          <p:cNvPr id="20" name="object 39">
            <a:extLst>
              <a:ext uri="{FF2B5EF4-FFF2-40B4-BE49-F238E27FC236}">
                <a16:creationId xmlns:a16="http://schemas.microsoft.com/office/drawing/2014/main" id="{3338B49A-EBD4-C98A-8279-BE60F659F869}"/>
              </a:ext>
            </a:extLst>
          </p:cNvPr>
          <p:cNvSpPr txBox="1"/>
          <p:nvPr/>
        </p:nvSpPr>
        <p:spPr>
          <a:xfrm>
            <a:off x="10082906" y="5473195"/>
            <a:ext cx="1800000" cy="473656"/>
          </a:xfrm>
          <a:prstGeom prst="rect">
            <a:avLst/>
          </a:prstGeom>
        </p:spPr>
        <p:txBody>
          <a:bodyPr vert="horz" wrap="square" lIns="0" tIns="0" rIns="0" bIns="0" rtlCol="0">
            <a:spAutoFit/>
          </a:bodyPr>
          <a:lstStyle/>
          <a:p>
            <a:pPr marL="12700" marR="5080" lvl="0" indent="-635" algn="ctr" defTabSz="117218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Estio named winner of </a:t>
            </a:r>
          </a:p>
          <a:p>
            <a:pPr marL="12700" marR="5080" lvl="0" indent="-635" algn="ctr" defTabSz="1172180" rtl="0" eaLnBrk="1" fontAlgn="auto" latinLnBrk="0" hangingPunct="1">
              <a:lnSpc>
                <a:spcPts val="1200"/>
              </a:lnSpc>
              <a:spcBef>
                <a:spcPts val="0"/>
              </a:spcBef>
              <a:spcAft>
                <a:spcPts val="0"/>
              </a:spcAft>
              <a:buClrTx/>
              <a:buSzTx/>
              <a:buFontTx/>
              <a:buNone/>
              <a:tabLst/>
              <a:defRPr/>
            </a:pPr>
            <a:r>
              <a:rPr kumimoji="0" lang="en-GB"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Digital Apprenticeship Provider of the Year 2022</a:t>
            </a:r>
            <a:endParaRPr kumimoji="0"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193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80E952-8131-DB75-1A61-4E0D52F4101E}"/>
              </a:ext>
            </a:extLst>
          </p:cNvPr>
          <p:cNvSpPr>
            <a:spLocks noGrp="1"/>
          </p:cNvSpPr>
          <p:nvPr>
            <p:ph type="title"/>
          </p:nvPr>
        </p:nvSpPr>
        <p:spPr/>
        <p:txBody>
          <a:bodyPr/>
          <a:lstStyle/>
          <a:p>
            <a:endParaRPr lang="en-GB"/>
          </a:p>
        </p:txBody>
      </p:sp>
      <p:pic>
        <p:nvPicPr>
          <p:cNvPr id="7" name="Picture 6">
            <a:extLst>
              <a:ext uri="{FF2B5EF4-FFF2-40B4-BE49-F238E27FC236}">
                <a16:creationId xmlns:a16="http://schemas.microsoft.com/office/drawing/2014/main" id="{2EC114F1-4EDF-FA76-970A-97083F8BC128}"/>
              </a:ext>
            </a:extLst>
          </p:cNvPr>
          <p:cNvPicPr>
            <a:picLocks noChangeAspect="1"/>
          </p:cNvPicPr>
          <p:nvPr/>
        </p:nvPicPr>
        <p:blipFill>
          <a:blip r:embed="rId2"/>
          <a:stretch>
            <a:fillRect/>
          </a:stretch>
        </p:blipFill>
        <p:spPr>
          <a:xfrm>
            <a:off x="200025" y="347943"/>
            <a:ext cx="4748493" cy="1153354"/>
          </a:xfrm>
          <a:prstGeom prst="rect">
            <a:avLst/>
          </a:prstGeom>
        </p:spPr>
      </p:pic>
      <p:sp>
        <p:nvSpPr>
          <p:cNvPr id="10" name="Rectangle 2">
            <a:extLst>
              <a:ext uri="{FF2B5EF4-FFF2-40B4-BE49-F238E27FC236}">
                <a16:creationId xmlns:a16="http://schemas.microsoft.com/office/drawing/2014/main" id="{FABFB5D7-F836-E3AF-2DEE-F7F80F6D4028}"/>
              </a:ext>
            </a:extLst>
          </p:cNvPr>
          <p:cNvSpPr>
            <a:spLocks noChangeArrowheads="1"/>
          </p:cNvSpPr>
          <p:nvPr/>
        </p:nvSpPr>
        <p:spPr bwMode="auto">
          <a:xfrm>
            <a:off x="498764" y="1531180"/>
            <a:ext cx="11194472"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25 years In Industry</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S</a:t>
            </a:r>
            <a:r>
              <a:rPr kumimoji="0" lang="en-US" sz="1800" b="0" i="0" u="none" strike="noStrike" kern="1200" cap="none" spc="0" normalizeH="0" baseline="0" noProof="0">
                <a:ln>
                  <a:noFill/>
                </a:ln>
                <a:solidFill>
                  <a:prstClr val="white"/>
                </a:solidFill>
                <a:effectLst/>
                <a:uLnTx/>
                <a:uFillTx/>
                <a:latin typeface="Source Sans Pro" panose="020B0503030403020204" pitchFamily="34" charset="0"/>
                <a:ea typeface="+mn-ea"/>
                <a:cs typeface="+mn-cs"/>
              </a:rPr>
              <a:t>tarting back in 2000, Firebrand has been at the forefront of digital training, always growing and changing with the times.</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Industry-Recognised Certifications</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Partners with leading vendors like Microsoft, AWS, and Cisco, ensuring learners gain relevant, in-demand qualifications.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Hands-On, Immersive Training</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Provides immersive, instructor-led training experiences with practical labs and real-world scenarios.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Flexible Delivery Options</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Offers both in-person and online training options, accommodating different learning preferences and business needs.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Proven Track Record</a:t>
            </a:r>
            <a:r>
              <a:rPr kumimoji="0" lang="en-US" alt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Strong reputation for high pass rates, with many successful learners and corporate clients across various industries. </a:t>
            </a:r>
          </a:p>
        </p:txBody>
      </p:sp>
      <p:pic>
        <p:nvPicPr>
          <p:cNvPr id="11" name="Picture 10" descr="A blue and white logo&#10;&#10;AI-generated content may be incorrect.">
            <a:extLst>
              <a:ext uri="{FF2B5EF4-FFF2-40B4-BE49-F238E27FC236}">
                <a16:creationId xmlns:a16="http://schemas.microsoft.com/office/drawing/2014/main" id="{8C82024D-392E-73D0-A25E-9A9A3B1F7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spTree>
    <p:extLst>
      <p:ext uri="{BB962C8B-B14F-4D97-AF65-F5344CB8AC3E}">
        <p14:creationId xmlns:p14="http://schemas.microsoft.com/office/powerpoint/2010/main" val="5125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B57EC7B3-B816-E8CF-EE6F-D33DB20841E4}"/>
              </a:ext>
            </a:extLst>
          </p:cNvPr>
          <p:cNvGrpSpPr/>
          <p:nvPr/>
        </p:nvGrpSpPr>
        <p:grpSpPr>
          <a:xfrm>
            <a:off x="2597022" y="1812746"/>
            <a:ext cx="1152664" cy="4208930"/>
            <a:chOff x="2676588" y="1812746"/>
            <a:chExt cx="1152664" cy="4208930"/>
          </a:xfrm>
        </p:grpSpPr>
        <p:pic>
          <p:nvPicPr>
            <p:cNvPr id="10" name="Picture 9" descr="Logo&#10;&#10;Description automatically generated with low confidence">
              <a:extLst>
                <a:ext uri="{FF2B5EF4-FFF2-40B4-BE49-F238E27FC236}">
                  <a16:creationId xmlns:a16="http://schemas.microsoft.com/office/drawing/2014/main" id="{447F4DD8-CDB2-7A52-08A1-EC43728849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04032" y="4230112"/>
              <a:ext cx="1097776" cy="585481"/>
            </a:xfrm>
            <a:prstGeom prst="rect">
              <a:avLst/>
            </a:prstGeom>
          </p:spPr>
        </p:pic>
        <p:pic>
          <p:nvPicPr>
            <p:cNvPr id="11" name="Graphic 10">
              <a:extLst>
                <a:ext uri="{FF2B5EF4-FFF2-40B4-BE49-F238E27FC236}">
                  <a16:creationId xmlns:a16="http://schemas.microsoft.com/office/drawing/2014/main" id="{E816F78D-7A46-8DF1-BB0B-939F48402118}"/>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84084" y="1812746"/>
              <a:ext cx="737670" cy="216383"/>
            </a:xfrm>
            <a:prstGeom prst="rect">
              <a:avLst/>
            </a:prstGeom>
          </p:spPr>
        </p:pic>
        <p:pic>
          <p:nvPicPr>
            <p:cNvPr id="12" name="Graphic 11">
              <a:extLst>
                <a:ext uri="{FF2B5EF4-FFF2-40B4-BE49-F238E27FC236}">
                  <a16:creationId xmlns:a16="http://schemas.microsoft.com/office/drawing/2014/main" id="{7148F092-B3AB-C320-9C87-F6175A606920}"/>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76588" y="3088333"/>
              <a:ext cx="1152664" cy="250579"/>
            </a:xfrm>
            <a:prstGeom prst="rect">
              <a:avLst/>
            </a:prstGeom>
          </p:spPr>
        </p:pic>
        <p:pic>
          <p:nvPicPr>
            <p:cNvPr id="13" name="Graphic 12">
              <a:extLst>
                <a:ext uri="{FF2B5EF4-FFF2-40B4-BE49-F238E27FC236}">
                  <a16:creationId xmlns:a16="http://schemas.microsoft.com/office/drawing/2014/main" id="{FC9259A8-385A-56B8-C236-22A34DCF4A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93373" y="5570819"/>
              <a:ext cx="1119093" cy="450857"/>
            </a:xfrm>
            <a:prstGeom prst="rect">
              <a:avLst/>
            </a:prstGeom>
          </p:spPr>
        </p:pic>
      </p:grpSp>
      <p:grpSp>
        <p:nvGrpSpPr>
          <p:cNvPr id="30" name="Group 29">
            <a:extLst>
              <a:ext uri="{FF2B5EF4-FFF2-40B4-BE49-F238E27FC236}">
                <a16:creationId xmlns:a16="http://schemas.microsoft.com/office/drawing/2014/main" id="{880B6EC7-A52D-9557-6A8F-264A2102B773}"/>
              </a:ext>
            </a:extLst>
          </p:cNvPr>
          <p:cNvGrpSpPr/>
          <p:nvPr/>
        </p:nvGrpSpPr>
        <p:grpSpPr>
          <a:xfrm>
            <a:off x="4189859" y="1597487"/>
            <a:ext cx="1152664" cy="4440376"/>
            <a:chOff x="4403381" y="1597487"/>
            <a:chExt cx="1152664" cy="4440376"/>
          </a:xfrm>
        </p:grpSpPr>
        <p:pic>
          <p:nvPicPr>
            <p:cNvPr id="14" name="Graphic 13">
              <a:extLst>
                <a:ext uri="{FF2B5EF4-FFF2-40B4-BE49-F238E27FC236}">
                  <a16:creationId xmlns:a16="http://schemas.microsoft.com/office/drawing/2014/main" id="{BCF3B828-1399-3AE3-367E-0095685C477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31562" y="4182855"/>
              <a:ext cx="896303" cy="679995"/>
            </a:xfrm>
            <a:prstGeom prst="rect">
              <a:avLst/>
            </a:prstGeom>
          </p:spPr>
        </p:pic>
        <p:pic>
          <p:nvPicPr>
            <p:cNvPr id="15" name="Picture 14" descr="Logo&#10;&#10;Description automatically generated">
              <a:extLst>
                <a:ext uri="{FF2B5EF4-FFF2-40B4-BE49-F238E27FC236}">
                  <a16:creationId xmlns:a16="http://schemas.microsoft.com/office/drawing/2014/main" id="{AD0CF008-6E07-D435-9EF2-3634927B812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458830" y="1597487"/>
              <a:ext cx="1041766" cy="646903"/>
            </a:xfrm>
            <a:prstGeom prst="rect">
              <a:avLst/>
            </a:prstGeom>
          </p:spPr>
        </p:pic>
        <p:pic>
          <p:nvPicPr>
            <p:cNvPr id="16" name="Graphic 15">
              <a:extLst>
                <a:ext uri="{FF2B5EF4-FFF2-40B4-BE49-F238E27FC236}">
                  <a16:creationId xmlns:a16="http://schemas.microsoft.com/office/drawing/2014/main" id="{EFF9CDEA-35AE-84A5-09DE-D4FD26A3A57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03381" y="3106041"/>
              <a:ext cx="1152664" cy="215164"/>
            </a:xfrm>
            <a:prstGeom prst="rect">
              <a:avLst/>
            </a:prstGeom>
          </p:spPr>
        </p:pic>
        <p:pic>
          <p:nvPicPr>
            <p:cNvPr id="17" name="Graphic 16">
              <a:extLst>
                <a:ext uri="{FF2B5EF4-FFF2-40B4-BE49-F238E27FC236}">
                  <a16:creationId xmlns:a16="http://schemas.microsoft.com/office/drawing/2014/main" id="{E69E3279-C63E-59F3-FB17-4B43D4872EDF}"/>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742124" y="5554630"/>
              <a:ext cx="475179" cy="483233"/>
            </a:xfrm>
            <a:prstGeom prst="rect">
              <a:avLst/>
            </a:prstGeom>
          </p:spPr>
        </p:pic>
      </p:grpSp>
      <p:grpSp>
        <p:nvGrpSpPr>
          <p:cNvPr id="34" name="Group 33">
            <a:extLst>
              <a:ext uri="{FF2B5EF4-FFF2-40B4-BE49-F238E27FC236}">
                <a16:creationId xmlns:a16="http://schemas.microsoft.com/office/drawing/2014/main" id="{ED7CC878-5321-9359-809B-87C1B083F3E7}"/>
              </a:ext>
            </a:extLst>
          </p:cNvPr>
          <p:cNvGrpSpPr/>
          <p:nvPr/>
        </p:nvGrpSpPr>
        <p:grpSpPr>
          <a:xfrm>
            <a:off x="152984" y="1711317"/>
            <a:ext cx="2003865" cy="4398050"/>
            <a:chOff x="152984" y="1711317"/>
            <a:chExt cx="2003865" cy="4398050"/>
          </a:xfrm>
        </p:grpSpPr>
        <p:pic>
          <p:nvPicPr>
            <p:cNvPr id="18" name="Graphic 17">
              <a:extLst>
                <a:ext uri="{FF2B5EF4-FFF2-40B4-BE49-F238E27FC236}">
                  <a16:creationId xmlns:a16="http://schemas.microsoft.com/office/drawing/2014/main" id="{BA278E4B-BDA3-C61B-B4B0-D5DF513302C8}"/>
                </a:ext>
              </a:extLst>
            </p:cNvPr>
            <p:cNvPicPr>
              <a:picLocks noChangeAspect="1"/>
            </p:cNvPicPr>
            <p:nvPr/>
          </p:nvPicPr>
          <p:blipFill>
            <a:blip r:embed="rId17" cstate="hq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52282" y="4220218"/>
              <a:ext cx="605268" cy="605268"/>
            </a:xfrm>
            <a:prstGeom prst="rect">
              <a:avLst/>
            </a:prstGeom>
          </p:spPr>
        </p:pic>
        <p:pic>
          <p:nvPicPr>
            <p:cNvPr id="19" name="Graphic 18">
              <a:extLst>
                <a:ext uri="{FF2B5EF4-FFF2-40B4-BE49-F238E27FC236}">
                  <a16:creationId xmlns:a16="http://schemas.microsoft.com/office/drawing/2014/main" id="{7F036B07-D381-9E77-6ACB-BDBE078CF0E7}"/>
                </a:ext>
              </a:extLst>
            </p:cNvPr>
            <p:cNvPicPr>
              <a:picLocks noChangeAspect="1"/>
            </p:cNvPicPr>
            <p:nvPr/>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48662" y="1711317"/>
              <a:ext cx="1012510" cy="419242"/>
            </a:xfrm>
            <a:prstGeom prst="rect">
              <a:avLst/>
            </a:prstGeom>
          </p:spPr>
        </p:pic>
        <p:pic>
          <p:nvPicPr>
            <p:cNvPr id="20" name="Picture 19" descr="Logo&#10;&#10;Description automatically generated">
              <a:extLst>
                <a:ext uri="{FF2B5EF4-FFF2-40B4-BE49-F238E27FC236}">
                  <a16:creationId xmlns:a16="http://schemas.microsoft.com/office/drawing/2014/main" id="{D6BD4EA5-100E-555B-A1E0-40540A097F0F}"/>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52984" y="2855405"/>
              <a:ext cx="2003865" cy="716436"/>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DBEBD486-922C-14F4-75D8-28D1FC8BE339}"/>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530758" y="5483128"/>
              <a:ext cx="1248317" cy="626239"/>
            </a:xfrm>
            <a:prstGeom prst="rect">
              <a:avLst/>
            </a:prstGeom>
          </p:spPr>
        </p:pic>
      </p:grpSp>
      <p:grpSp>
        <p:nvGrpSpPr>
          <p:cNvPr id="32" name="Group 31">
            <a:extLst>
              <a:ext uri="{FF2B5EF4-FFF2-40B4-BE49-F238E27FC236}">
                <a16:creationId xmlns:a16="http://schemas.microsoft.com/office/drawing/2014/main" id="{3B4D1A1C-9BFE-EC32-BA4A-CF5E14CE3416}"/>
              </a:ext>
            </a:extLst>
          </p:cNvPr>
          <p:cNvGrpSpPr/>
          <p:nvPr/>
        </p:nvGrpSpPr>
        <p:grpSpPr>
          <a:xfrm>
            <a:off x="7617663" y="1822331"/>
            <a:ext cx="1131125" cy="4508206"/>
            <a:chOff x="8215982" y="1822331"/>
            <a:chExt cx="1131125" cy="4508206"/>
          </a:xfrm>
        </p:grpSpPr>
        <p:pic>
          <p:nvPicPr>
            <p:cNvPr id="22" name="Picture 21" descr="A picture containing icon&#10;&#10;Description automatically generated">
              <a:extLst>
                <a:ext uri="{FF2B5EF4-FFF2-40B4-BE49-F238E27FC236}">
                  <a16:creationId xmlns:a16="http://schemas.microsoft.com/office/drawing/2014/main" id="{60E422E1-31A3-4582-9612-199D05DF8FDC}"/>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8474598" y="4334991"/>
              <a:ext cx="613893" cy="375724"/>
            </a:xfrm>
            <a:prstGeom prst="rect">
              <a:avLst/>
            </a:prstGeom>
          </p:spPr>
        </p:pic>
        <p:pic>
          <p:nvPicPr>
            <p:cNvPr id="23" name="Picture 22" descr="Icon&#10;&#10;Description automatically generated">
              <a:extLst>
                <a:ext uri="{FF2B5EF4-FFF2-40B4-BE49-F238E27FC236}">
                  <a16:creationId xmlns:a16="http://schemas.microsoft.com/office/drawing/2014/main" id="{2C5901F1-5545-EE2D-965D-EF4C9322109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298175" y="1822331"/>
              <a:ext cx="966739" cy="197215"/>
            </a:xfrm>
            <a:prstGeom prst="rect">
              <a:avLst/>
            </a:prstGeom>
          </p:spPr>
        </p:pic>
        <p:pic>
          <p:nvPicPr>
            <p:cNvPr id="24" name="Graphic 23">
              <a:extLst>
                <a:ext uri="{FF2B5EF4-FFF2-40B4-BE49-F238E27FC236}">
                  <a16:creationId xmlns:a16="http://schemas.microsoft.com/office/drawing/2014/main" id="{4638ECB2-16E5-6AC3-6750-BEC6AE5763A5}"/>
                </a:ext>
              </a:extLst>
            </p:cNvPr>
            <p:cNvPicPr>
              <a:picLocks noChangeAspect="1"/>
            </p:cNvPicPr>
            <p:nvPr/>
          </p:nvPicPr>
          <p:blipFill>
            <a:blip r:embed="rId25" cstate="hq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215982" y="3073295"/>
              <a:ext cx="1131125" cy="280655"/>
            </a:xfrm>
            <a:prstGeom prst="rect">
              <a:avLst/>
            </a:prstGeom>
          </p:spPr>
        </p:pic>
        <p:pic>
          <p:nvPicPr>
            <p:cNvPr id="26" name="Picture 2" descr="Image result for microsoft logo">
              <a:extLst>
                <a:ext uri="{FF2B5EF4-FFF2-40B4-BE49-F238E27FC236}">
                  <a16:creationId xmlns:a16="http://schemas.microsoft.com/office/drawing/2014/main" id="{1D90FB00-AA1C-7165-8263-FA0A4485D6BC}"/>
                </a:ext>
              </a:extLst>
            </p:cNvPr>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8280893" y="5261954"/>
              <a:ext cx="1001302" cy="1068583"/>
            </a:xfrm>
            <a:prstGeom prst="rect">
              <a:avLst/>
            </a:prstGeom>
            <a:noFill/>
            <a:effectLst/>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5BE2CDF6-8543-825C-8B62-C5A636E99E58}"/>
              </a:ext>
            </a:extLst>
          </p:cNvPr>
          <p:cNvGrpSpPr/>
          <p:nvPr/>
        </p:nvGrpSpPr>
        <p:grpSpPr>
          <a:xfrm>
            <a:off x="9188961" y="1597487"/>
            <a:ext cx="1407602" cy="3375699"/>
            <a:chOff x="10335624" y="1597487"/>
            <a:chExt cx="1407602" cy="3375699"/>
          </a:xfrm>
        </p:grpSpPr>
        <p:pic>
          <p:nvPicPr>
            <p:cNvPr id="8" name="Picture 7" descr="Logo&#10;&#10;Description automatically generated">
              <a:extLst>
                <a:ext uri="{FF2B5EF4-FFF2-40B4-BE49-F238E27FC236}">
                  <a16:creationId xmlns:a16="http://schemas.microsoft.com/office/drawing/2014/main" id="{4BF69FA6-5A84-1664-59F1-5E53A1C6FEDA}"/>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10342028" y="2982733"/>
              <a:ext cx="1394794" cy="325453"/>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B4D6A2EC-827B-0E88-E54F-89754E4192FE}"/>
                </a:ext>
              </a:extLst>
            </p:cNvPr>
            <p:cNvPicPr>
              <a:picLocks noChangeAspect="1"/>
            </p:cNvPicPr>
            <p:nvPr/>
          </p:nvPicPr>
          <p:blipFill>
            <a:blip r:embed="rId29"/>
            <a:stretch>
              <a:fillRect/>
            </a:stretch>
          </p:blipFill>
          <p:spPr>
            <a:xfrm>
              <a:off x="10356980" y="4328421"/>
              <a:ext cx="1364891" cy="644765"/>
            </a:xfrm>
            <a:prstGeom prst="rect">
              <a:avLst/>
            </a:prstGeom>
          </p:spPr>
        </p:pic>
        <p:pic>
          <p:nvPicPr>
            <p:cNvPr id="27" name="Picture 8" descr="Image result for Accenture Logo Purple">
              <a:extLst>
                <a:ext uri="{FF2B5EF4-FFF2-40B4-BE49-F238E27FC236}">
                  <a16:creationId xmlns:a16="http://schemas.microsoft.com/office/drawing/2014/main" id="{BCA2559C-9097-5CC6-BA59-2D6ED0EC5C3E}"/>
                </a:ext>
              </a:extLst>
            </p:cNvPr>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10335624" y="1597487"/>
              <a:ext cx="1407602" cy="3733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A280928C-EFAB-B4A3-C810-04836D382441}"/>
              </a:ext>
            </a:extLst>
          </p:cNvPr>
          <p:cNvGrpSpPr/>
          <p:nvPr/>
        </p:nvGrpSpPr>
        <p:grpSpPr>
          <a:xfrm>
            <a:off x="5782696" y="1830950"/>
            <a:ext cx="1394794" cy="4107847"/>
            <a:chOff x="6113087" y="1830950"/>
            <a:chExt cx="1394794" cy="4107847"/>
          </a:xfrm>
        </p:grpSpPr>
        <p:pic>
          <p:nvPicPr>
            <p:cNvPr id="6" name="Graphic 5">
              <a:extLst>
                <a:ext uri="{FF2B5EF4-FFF2-40B4-BE49-F238E27FC236}">
                  <a16:creationId xmlns:a16="http://schemas.microsoft.com/office/drawing/2014/main" id="{50024286-B82F-72A0-7414-F04D1F583FD8}"/>
                </a:ext>
              </a:extLst>
            </p:cNvPr>
            <p:cNvPicPr>
              <a:picLocks noChangeAspect="1"/>
            </p:cNvPicPr>
            <p:nvPr/>
          </p:nvPicPr>
          <p:blipFill>
            <a:blip r:embed="rId31" cstate="hqprint">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6548777" y="4261145"/>
              <a:ext cx="523414" cy="523415"/>
            </a:xfrm>
            <a:prstGeom prst="rect">
              <a:avLst/>
            </a:prstGeom>
          </p:spPr>
        </p:pic>
        <p:pic>
          <p:nvPicPr>
            <p:cNvPr id="7" name="Graphic 6">
              <a:extLst>
                <a:ext uri="{FF2B5EF4-FFF2-40B4-BE49-F238E27FC236}">
                  <a16:creationId xmlns:a16="http://schemas.microsoft.com/office/drawing/2014/main" id="{7CD12877-ED8C-6A6F-E857-D188535923C0}"/>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400881" y="1830950"/>
              <a:ext cx="819207" cy="179977"/>
            </a:xfrm>
            <a:prstGeom prst="rect">
              <a:avLst/>
            </a:prstGeom>
          </p:spPr>
        </p:pic>
        <p:pic>
          <p:nvPicPr>
            <p:cNvPr id="9" name="Picture 8">
              <a:extLst>
                <a:ext uri="{FF2B5EF4-FFF2-40B4-BE49-F238E27FC236}">
                  <a16:creationId xmlns:a16="http://schemas.microsoft.com/office/drawing/2014/main" id="{60C39E25-6249-F934-6FC8-87A35AC53A1E}"/>
                </a:ext>
              </a:extLst>
            </p:cNvPr>
            <p:cNvPicPr>
              <a:picLocks noChangeAspect="1"/>
            </p:cNvPicPr>
            <p:nvPr/>
          </p:nvPicPr>
          <p:blipFill>
            <a:blip r:embed="rId35"/>
            <a:stretch>
              <a:fillRect/>
            </a:stretch>
          </p:blipFill>
          <p:spPr>
            <a:xfrm>
              <a:off x="6113087" y="5653697"/>
              <a:ext cx="1394794" cy="285100"/>
            </a:xfrm>
            <a:prstGeom prst="rect">
              <a:avLst/>
            </a:prstGeom>
          </p:spPr>
        </p:pic>
        <p:pic>
          <p:nvPicPr>
            <p:cNvPr id="28" name="Picture 12" descr="Image result for Computacenter Logo">
              <a:extLst>
                <a:ext uri="{FF2B5EF4-FFF2-40B4-BE49-F238E27FC236}">
                  <a16:creationId xmlns:a16="http://schemas.microsoft.com/office/drawing/2014/main" id="{37253177-BB3D-1398-DC26-648A44E18554}"/>
                </a:ext>
              </a:extLst>
            </p:cNvPr>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6162247" y="2812401"/>
              <a:ext cx="1296475" cy="777885"/>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itle 3">
            <a:extLst>
              <a:ext uri="{FF2B5EF4-FFF2-40B4-BE49-F238E27FC236}">
                <a16:creationId xmlns:a16="http://schemas.microsoft.com/office/drawing/2014/main" id="{69326510-F81A-02D3-FB0C-D92194E33E2B}"/>
              </a:ext>
            </a:extLst>
          </p:cNvPr>
          <p:cNvSpPr txBox="1">
            <a:spLocks/>
          </p:cNvSpPr>
          <p:nvPr/>
        </p:nvSpPr>
        <p:spPr>
          <a:xfrm>
            <a:off x="200025" y="377826"/>
            <a:ext cx="4625975" cy="685114"/>
          </a:xfrm>
          <a:prstGeom prst="rect">
            <a:avLst/>
          </a:prstGeom>
          <a:solidFill>
            <a:srgbClr val="005EB8"/>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ptos Display" panose="02110004020202020204"/>
                <a:ea typeface="+mj-ea"/>
                <a:cs typeface="+mj-cs"/>
              </a:rPr>
              <a:t>Our Partners</a:t>
            </a:r>
          </a:p>
        </p:txBody>
      </p:sp>
    </p:spTree>
    <p:extLst>
      <p:ext uri="{BB962C8B-B14F-4D97-AF65-F5344CB8AC3E}">
        <p14:creationId xmlns:p14="http://schemas.microsoft.com/office/powerpoint/2010/main" val="1504837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948BC-A283-A23A-0845-574FC8DD1CF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491365-27E0-000A-1477-891D933D1049}"/>
              </a:ext>
            </a:extLst>
          </p:cNvPr>
          <p:cNvSpPr>
            <a:spLocks noGrp="1"/>
          </p:cNvSpPr>
          <p:nvPr>
            <p:ph idx="1"/>
          </p:nvPr>
        </p:nvSpPr>
        <p:spPr>
          <a:xfrm>
            <a:off x="432000" y="1656678"/>
            <a:ext cx="11573534" cy="4571321"/>
          </a:xfrm>
        </p:spPr>
        <p:txBody>
          <a:bodyPr>
            <a:normAutofit/>
          </a:bodyPr>
          <a:lstStyle/>
          <a:p>
            <a:pPr algn="ctr"/>
            <a:endParaRPr lang="en-GB">
              <a:solidFill>
                <a:schemeClr val="tx1"/>
              </a:solidFill>
            </a:endParaRPr>
          </a:p>
          <a:p>
            <a:r>
              <a:rPr lang="en-GB">
                <a:solidFill>
                  <a:schemeClr val="tx1"/>
                </a:solidFill>
              </a:rPr>
              <a:t>10.00am: Welcome and introductions - Mark Dimock, Regional Cyber Lead, </a:t>
            </a:r>
          </a:p>
          <a:p>
            <a:r>
              <a:rPr lang="en-GB">
                <a:solidFill>
                  <a:schemeClr val="tx1"/>
                </a:solidFill>
              </a:rPr>
              <a:t>10.05am: Cyber Improvement Programme – Claire Kirk, Head of Cyber Workforce </a:t>
            </a:r>
          </a:p>
          <a:p>
            <a:r>
              <a:rPr lang="en-GB">
                <a:solidFill>
                  <a:schemeClr val="tx1"/>
                </a:solidFill>
              </a:rPr>
              <a:t>10.10am: Cyber Apprenticeship programme – Liz Sahu, Cyber Apprenticeship Lead</a:t>
            </a:r>
          </a:p>
          <a:p>
            <a:r>
              <a:rPr lang="en-GB">
                <a:solidFill>
                  <a:schemeClr val="tx1"/>
                </a:solidFill>
              </a:rPr>
              <a:t>10.20am: Delivering the Cyber Apprenticeship – Ben Black, BPP</a:t>
            </a:r>
          </a:p>
          <a:p>
            <a:r>
              <a:rPr lang="en-GB">
                <a:solidFill>
                  <a:schemeClr val="tx1"/>
                </a:solidFill>
              </a:rPr>
              <a:t>10.35am: The apprentice perspective – Pete </a:t>
            </a:r>
            <a:r>
              <a:rPr lang="en-GB" err="1">
                <a:solidFill>
                  <a:schemeClr val="tx1"/>
                </a:solidFill>
              </a:rPr>
              <a:t>Robinson,</a:t>
            </a:r>
            <a:r>
              <a:rPr lang="en-GB">
                <a:solidFill>
                  <a:schemeClr val="tx1"/>
                </a:solidFill>
              </a:rPr>
              <a:t> Regional Cyber Lead</a:t>
            </a:r>
          </a:p>
          <a:p>
            <a:r>
              <a:rPr lang="en-GB">
                <a:solidFill>
                  <a:schemeClr val="tx1"/>
                </a:solidFill>
              </a:rPr>
              <a:t>10.40am: Questions </a:t>
            </a:r>
          </a:p>
          <a:p>
            <a:r>
              <a:rPr lang="en-GB">
                <a:solidFill>
                  <a:schemeClr val="tx1"/>
                </a:solidFill>
              </a:rPr>
              <a:t>11.00am: Close</a:t>
            </a:r>
          </a:p>
          <a:p>
            <a:endParaRPr lang="en-GB">
              <a:solidFill>
                <a:schemeClr val="tx1"/>
              </a:solidFill>
            </a:endParaRPr>
          </a:p>
          <a:p>
            <a:endParaRPr lang="en-GB">
              <a:solidFill>
                <a:schemeClr val="tx1"/>
              </a:solidFill>
            </a:endParaRPr>
          </a:p>
          <a:p>
            <a:pPr marL="342900" indent="-342900">
              <a:buFont typeface="Arial" panose="020B0604020202020204" pitchFamily="34" charset="0"/>
              <a:buChar char="•"/>
            </a:pPr>
            <a:endParaRPr lang="en-GB">
              <a:solidFill>
                <a:schemeClr val="tx1"/>
              </a:solidFill>
            </a:endParaRPr>
          </a:p>
          <a:p>
            <a:pPr marL="342900" indent="-342900">
              <a:buFont typeface="Arial" panose="020B0604020202020204" pitchFamily="34" charset="0"/>
              <a:buChar char="•"/>
            </a:pPr>
            <a:endParaRPr lang="en-GB">
              <a:solidFill>
                <a:schemeClr val="tx1"/>
              </a:solidFill>
            </a:endParaRPr>
          </a:p>
          <a:p>
            <a:endParaRPr lang="en-GB">
              <a:solidFill>
                <a:schemeClr val="tx1"/>
              </a:solidFill>
            </a:endParaRPr>
          </a:p>
        </p:txBody>
      </p:sp>
      <p:sp>
        <p:nvSpPr>
          <p:cNvPr id="4" name="Title 3">
            <a:extLst>
              <a:ext uri="{FF2B5EF4-FFF2-40B4-BE49-F238E27FC236}">
                <a16:creationId xmlns:a16="http://schemas.microsoft.com/office/drawing/2014/main" id="{C231F53B-14CF-89BB-0E17-9E794E5AC15E}"/>
              </a:ext>
            </a:extLst>
          </p:cNvPr>
          <p:cNvSpPr>
            <a:spLocks noGrp="1"/>
          </p:cNvSpPr>
          <p:nvPr>
            <p:ph type="title"/>
          </p:nvPr>
        </p:nvSpPr>
        <p:spPr/>
        <p:txBody>
          <a:bodyPr>
            <a:normAutofit/>
          </a:bodyPr>
          <a:lstStyle/>
          <a:p>
            <a:r>
              <a:rPr lang="en-GB"/>
              <a:t>Agenda</a:t>
            </a:r>
          </a:p>
        </p:txBody>
      </p:sp>
    </p:spTree>
    <p:extLst>
      <p:ext uri="{BB962C8B-B14F-4D97-AF65-F5344CB8AC3E}">
        <p14:creationId xmlns:p14="http://schemas.microsoft.com/office/powerpoint/2010/main" val="114385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5E575-094F-2A0E-5510-25D800B69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5DF9A3-902A-3D11-BF2E-578F67DEBF3C}"/>
              </a:ext>
            </a:extLst>
          </p:cNvPr>
          <p:cNvSpPr>
            <a:spLocks noGrp="1"/>
          </p:cNvSpPr>
          <p:nvPr>
            <p:ph type="ctrTitle"/>
          </p:nvPr>
        </p:nvSpPr>
        <p:spPr>
          <a:xfrm>
            <a:off x="187416" y="1811962"/>
            <a:ext cx="11402071" cy="1745054"/>
          </a:xfrm>
        </p:spPr>
        <p:txBody>
          <a:bodyPr>
            <a:normAutofit/>
          </a:bodyPr>
          <a:lstStyle/>
          <a:p>
            <a:r>
              <a:rPr lang="en-GB" sz="3200" b="1">
                <a:solidFill>
                  <a:schemeClr val="bg1"/>
                </a:solidFill>
                <a:latin typeface="Segoe UI" panose="020B0502040204020203" pitchFamily="34" charset="0"/>
                <a:cs typeface="Segoe UI" panose="020B0502040204020203" pitchFamily="34" charset="0"/>
              </a:rPr>
              <a:t>CYBER SECURITY TECHNOLOGIST LEVEL 4 </a:t>
            </a:r>
            <a:br>
              <a:rPr lang="en-GB" sz="3200" b="1">
                <a:solidFill>
                  <a:schemeClr val="bg1"/>
                </a:solidFill>
                <a:latin typeface="Segoe UI" panose="020B0502040204020203" pitchFamily="34" charset="0"/>
                <a:cs typeface="Segoe UI" panose="020B0502040204020203" pitchFamily="34" charset="0"/>
              </a:rPr>
            </a:br>
            <a:r>
              <a:rPr lang="en-GB" sz="3200" b="1">
                <a:solidFill>
                  <a:schemeClr val="bg1"/>
                </a:solidFill>
                <a:latin typeface="Segoe UI" panose="020B0502040204020203" pitchFamily="34" charset="0"/>
                <a:cs typeface="Segoe UI" panose="020B0502040204020203" pitchFamily="34" charset="0"/>
              </a:rPr>
              <a:t>(HEALTH &amp; CARE)</a:t>
            </a:r>
            <a:br>
              <a:rPr lang="en-GB" sz="3200" b="1">
                <a:solidFill>
                  <a:schemeClr val="bg1"/>
                </a:solidFill>
                <a:latin typeface="Segoe UI" panose="020B0502040204020203" pitchFamily="34" charset="0"/>
                <a:cs typeface="Segoe UI" panose="020B0502040204020203" pitchFamily="34" charset="0"/>
              </a:rPr>
            </a:br>
            <a:r>
              <a:rPr lang="en-GB" sz="3200" b="1">
                <a:solidFill>
                  <a:schemeClr val="bg1"/>
                </a:solidFill>
                <a:latin typeface="Segoe UI" panose="020B0502040204020203" pitchFamily="34" charset="0"/>
                <a:cs typeface="Segoe UI" panose="020B0502040204020203" pitchFamily="34" charset="0"/>
              </a:rPr>
              <a:t>PROGRAMME INFORMATION</a:t>
            </a:r>
          </a:p>
        </p:txBody>
      </p:sp>
      <p:pic>
        <p:nvPicPr>
          <p:cNvPr id="3" name="Picture 2" descr="A blue and white logo&#10;&#10;AI-generated content may be incorrect.">
            <a:extLst>
              <a:ext uri="{FF2B5EF4-FFF2-40B4-BE49-F238E27FC236}">
                <a16:creationId xmlns:a16="http://schemas.microsoft.com/office/drawing/2014/main" id="{4533F97D-0910-681D-FA5A-02F5E4C3A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pic>
        <p:nvPicPr>
          <p:cNvPr id="5" name="Picture 4">
            <a:extLst>
              <a:ext uri="{FF2B5EF4-FFF2-40B4-BE49-F238E27FC236}">
                <a16:creationId xmlns:a16="http://schemas.microsoft.com/office/drawing/2014/main" id="{1BE5E343-E748-852F-8D6D-B537B933210E}"/>
              </a:ext>
            </a:extLst>
          </p:cNvPr>
          <p:cNvPicPr>
            <a:picLocks noChangeAspect="1"/>
          </p:cNvPicPr>
          <p:nvPr/>
        </p:nvPicPr>
        <p:blipFill>
          <a:blip r:embed="rId4"/>
          <a:stretch>
            <a:fillRect/>
          </a:stretch>
        </p:blipFill>
        <p:spPr>
          <a:xfrm>
            <a:off x="7639050" y="5690997"/>
            <a:ext cx="4352925" cy="1057275"/>
          </a:xfrm>
          <a:prstGeom prst="rect">
            <a:avLst/>
          </a:prstGeom>
        </p:spPr>
      </p:pic>
    </p:spTree>
    <p:extLst>
      <p:ext uri="{BB962C8B-B14F-4D97-AF65-F5344CB8AC3E}">
        <p14:creationId xmlns:p14="http://schemas.microsoft.com/office/powerpoint/2010/main" val="1064018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a:extLst>
            <a:ext uri="{FF2B5EF4-FFF2-40B4-BE49-F238E27FC236}">
              <a16:creationId xmlns:a16="http://schemas.microsoft.com/office/drawing/2014/main" id="{F0F417D8-6EF9-390C-6CE7-C22B12FF67F7}"/>
            </a:ext>
          </a:extLst>
        </p:cNvPr>
        <p:cNvGrpSpPr/>
        <p:nvPr/>
      </p:nvGrpSpPr>
      <p:grpSpPr>
        <a:xfrm>
          <a:off x="0" y="0"/>
          <a:ext cx="0" cy="0"/>
          <a:chOff x="0" y="0"/>
          <a:chExt cx="0" cy="0"/>
        </a:xfrm>
      </p:grpSpPr>
      <p:sp>
        <p:nvSpPr>
          <p:cNvPr id="293" name="Rectangle 292">
            <a:extLst>
              <a:ext uri="{FF2B5EF4-FFF2-40B4-BE49-F238E27FC236}">
                <a16:creationId xmlns:a16="http://schemas.microsoft.com/office/drawing/2014/main" id="{3F669AF0-3105-94EC-14D8-2BBFC9E93CBD}"/>
              </a:ext>
            </a:extLst>
          </p:cNvPr>
          <p:cNvSpPr/>
          <p:nvPr/>
        </p:nvSpPr>
        <p:spPr>
          <a:xfrm>
            <a:off x="4278298" y="5308021"/>
            <a:ext cx="6269011" cy="1012931"/>
          </a:xfrm>
          <a:prstGeom prst="rect">
            <a:avLst/>
          </a:pr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3" name="Freeform: Shape 232">
            <a:extLst>
              <a:ext uri="{FF2B5EF4-FFF2-40B4-BE49-F238E27FC236}">
                <a16:creationId xmlns:a16="http://schemas.microsoft.com/office/drawing/2014/main" id="{15620D3F-604C-7DAC-3712-55A6552AF639}"/>
              </a:ext>
            </a:extLst>
          </p:cNvPr>
          <p:cNvSpPr/>
          <p:nvPr/>
        </p:nvSpPr>
        <p:spPr>
          <a:xfrm>
            <a:off x="4275963" y="1654266"/>
            <a:ext cx="7045127" cy="2181166"/>
          </a:xfrm>
          <a:custGeom>
            <a:avLst/>
            <a:gdLst>
              <a:gd name="connsiteX0" fmla="*/ 0 w 7045127"/>
              <a:gd name="connsiteY0" fmla="*/ 0 h 2181166"/>
              <a:gd name="connsiteX1" fmla="*/ 6056758 w 7045127"/>
              <a:gd name="connsiteY1" fmla="*/ 0 h 2181166"/>
              <a:gd name="connsiteX2" fmla="*/ 6056758 w 7045127"/>
              <a:gd name="connsiteY2" fmla="*/ 6968 h 2181166"/>
              <a:gd name="connsiteX3" fmla="*/ 6081561 w 7045127"/>
              <a:gd name="connsiteY3" fmla="*/ 8238 h 2181166"/>
              <a:gd name="connsiteX4" fmla="*/ 7045127 w 7045127"/>
              <a:gd name="connsiteY4" fmla="*/ 1090802 h 2181166"/>
              <a:gd name="connsiteX5" fmla="*/ 6081561 w 7045127"/>
              <a:gd name="connsiteY5" fmla="*/ 2173366 h 2181166"/>
              <a:gd name="connsiteX6" fmla="*/ 5991955 w 7045127"/>
              <a:gd name="connsiteY6" fmla="*/ 2177954 h 2181166"/>
              <a:gd name="connsiteX7" fmla="*/ 5991955 w 7045127"/>
              <a:gd name="connsiteY7" fmla="*/ 2181166 h 2181166"/>
              <a:gd name="connsiteX8" fmla="*/ 2790360 w 7045127"/>
              <a:gd name="connsiteY8" fmla="*/ 2181166 h 2181166"/>
              <a:gd name="connsiteX9" fmla="*/ 2790360 w 7045127"/>
              <a:gd name="connsiteY9" fmla="*/ 1870832 h 2181166"/>
              <a:gd name="connsiteX10" fmla="*/ 5979443 w 7045127"/>
              <a:gd name="connsiteY10" fmla="*/ 1870832 h 2181166"/>
              <a:gd name="connsiteX11" fmla="*/ 5979443 w 7045127"/>
              <a:gd name="connsiteY11" fmla="*/ 1783203 h 2181166"/>
              <a:gd name="connsiteX12" fmla="*/ 6111142 w 7045127"/>
              <a:gd name="connsiteY12" fmla="*/ 1769891 h 2181166"/>
              <a:gd name="connsiteX13" fmla="*/ 6663120 w 7045127"/>
              <a:gd name="connsiteY13" fmla="*/ 1090802 h 2181166"/>
              <a:gd name="connsiteX14" fmla="*/ 6111142 w 7045127"/>
              <a:gd name="connsiteY14" fmla="*/ 411714 h 2181166"/>
              <a:gd name="connsiteX15" fmla="*/ 5979443 w 7045127"/>
              <a:gd name="connsiteY15" fmla="*/ 398401 h 2181166"/>
              <a:gd name="connsiteX16" fmla="*/ 5979443 w 7045127"/>
              <a:gd name="connsiteY16" fmla="*/ 310334 h 2181166"/>
              <a:gd name="connsiteX17" fmla="*/ 0 w 7045127"/>
              <a:gd name="connsiteY17" fmla="*/ 310334 h 218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45127" h="2181166">
                <a:moveTo>
                  <a:pt x="0" y="0"/>
                </a:moveTo>
                <a:lnTo>
                  <a:pt x="6056758" y="0"/>
                </a:lnTo>
                <a:lnTo>
                  <a:pt x="6056758" y="6968"/>
                </a:lnTo>
                <a:lnTo>
                  <a:pt x="6081561" y="8238"/>
                </a:lnTo>
                <a:cubicBezTo>
                  <a:pt x="6622782" y="63964"/>
                  <a:pt x="7045127" y="527378"/>
                  <a:pt x="7045127" y="1090802"/>
                </a:cubicBezTo>
                <a:cubicBezTo>
                  <a:pt x="7045127" y="1654227"/>
                  <a:pt x="6622782" y="2117640"/>
                  <a:pt x="6081561" y="2173366"/>
                </a:cubicBezTo>
                <a:lnTo>
                  <a:pt x="5991955" y="2177954"/>
                </a:lnTo>
                <a:lnTo>
                  <a:pt x="5991955" y="2181166"/>
                </a:lnTo>
                <a:lnTo>
                  <a:pt x="2790360" y="2181166"/>
                </a:lnTo>
                <a:lnTo>
                  <a:pt x="2790360" y="1870832"/>
                </a:lnTo>
                <a:lnTo>
                  <a:pt x="5979443" y="1870832"/>
                </a:lnTo>
                <a:lnTo>
                  <a:pt x="5979443" y="1783203"/>
                </a:lnTo>
                <a:lnTo>
                  <a:pt x="6111142" y="1769891"/>
                </a:lnTo>
                <a:cubicBezTo>
                  <a:pt x="6426155" y="1705255"/>
                  <a:pt x="6663120" y="1425776"/>
                  <a:pt x="6663120" y="1090802"/>
                </a:cubicBezTo>
                <a:cubicBezTo>
                  <a:pt x="6663120" y="755828"/>
                  <a:pt x="6426155" y="476350"/>
                  <a:pt x="6111142" y="411714"/>
                </a:cubicBezTo>
                <a:lnTo>
                  <a:pt x="5979443" y="398401"/>
                </a:lnTo>
                <a:lnTo>
                  <a:pt x="5979443" y="310334"/>
                </a:lnTo>
                <a:lnTo>
                  <a:pt x="0" y="310334"/>
                </a:lnTo>
                <a:close/>
              </a:path>
            </a:pathLst>
          </a:cu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283B6725-3991-5460-8E49-47D29BF7B9C9}"/>
              </a:ext>
            </a:extLst>
          </p:cNvPr>
          <p:cNvSpPr/>
          <p:nvPr/>
        </p:nvSpPr>
        <p:spPr>
          <a:xfrm>
            <a:off x="817571" y="1801813"/>
            <a:ext cx="10382179" cy="3430040"/>
          </a:xfrm>
          <a:custGeom>
            <a:avLst/>
            <a:gdLst>
              <a:gd name="connsiteX0" fmla="*/ 680237 w 10382179"/>
              <a:gd name="connsiteY0" fmla="*/ 0 h 3430040"/>
              <a:gd name="connsiteX1" fmla="*/ 690756 w 10382179"/>
              <a:gd name="connsiteY1" fmla="*/ 2422 h 3430040"/>
              <a:gd name="connsiteX2" fmla="*/ 9374179 w 10382179"/>
              <a:gd name="connsiteY2" fmla="*/ 2422 h 3430040"/>
              <a:gd name="connsiteX3" fmla="*/ 9374180 w 10382179"/>
              <a:gd name="connsiteY3" fmla="*/ 2422 h 3430040"/>
              <a:gd name="connsiteX4" fmla="*/ 9438472 w 10382179"/>
              <a:gd name="connsiteY4" fmla="*/ 2422 h 3430040"/>
              <a:gd name="connsiteX5" fmla="*/ 9438472 w 10382179"/>
              <a:gd name="connsiteY5" fmla="*/ 5437 h 3430040"/>
              <a:gd name="connsiteX6" fmla="*/ 9477242 w 10382179"/>
              <a:gd name="connsiteY6" fmla="*/ 7254 h 3430040"/>
              <a:gd name="connsiteX7" fmla="*/ 10382179 w 10382179"/>
              <a:gd name="connsiteY7" fmla="*/ 938422 h 3430040"/>
              <a:gd name="connsiteX8" fmla="*/ 9577327 w 10382179"/>
              <a:gd name="connsiteY8" fmla="*/ 1855406 h 3430040"/>
              <a:gd name="connsiteX9" fmla="*/ 9497949 w 10382179"/>
              <a:gd name="connsiteY9" fmla="*/ 1866655 h 3430040"/>
              <a:gd name="connsiteX10" fmla="*/ 9497949 w 10382179"/>
              <a:gd name="connsiteY10" fmla="*/ 1871090 h 3430040"/>
              <a:gd name="connsiteX11" fmla="*/ 9445242 w 10382179"/>
              <a:gd name="connsiteY11" fmla="*/ 1871090 h 3430040"/>
              <a:gd name="connsiteX12" fmla="*/ 9374180 w 10382179"/>
              <a:gd name="connsiteY12" fmla="*/ 1874422 h 3430040"/>
              <a:gd name="connsiteX13" fmla="*/ 9374179 w 10382179"/>
              <a:gd name="connsiteY13" fmla="*/ 1874422 h 3430040"/>
              <a:gd name="connsiteX14" fmla="*/ 9374179 w 10382179"/>
              <a:gd name="connsiteY14" fmla="*/ 1871090 h 3430040"/>
              <a:gd name="connsiteX15" fmla="*/ 921682 w 10382179"/>
              <a:gd name="connsiteY15" fmla="*/ 1871090 h 3430040"/>
              <a:gd name="connsiteX16" fmla="*/ 871672 w 10382179"/>
              <a:gd name="connsiteY16" fmla="*/ 1875771 h 3430040"/>
              <a:gd name="connsiteX17" fmla="*/ 331553 w 10382179"/>
              <a:gd name="connsiteY17" fmla="*/ 2491140 h 3430040"/>
              <a:gd name="connsiteX18" fmla="*/ 871672 w 10382179"/>
              <a:gd name="connsiteY18" fmla="*/ 3106508 h 3430040"/>
              <a:gd name="connsiteX19" fmla="*/ 983536 w 10382179"/>
              <a:gd name="connsiteY19" fmla="*/ 3116980 h 3430040"/>
              <a:gd name="connsiteX20" fmla="*/ 983536 w 10382179"/>
              <a:gd name="connsiteY20" fmla="*/ 3116813 h 3430040"/>
              <a:gd name="connsiteX21" fmla="*/ 9597255 w 10382179"/>
              <a:gd name="connsiteY21" fmla="*/ 3116813 h 3430040"/>
              <a:gd name="connsiteX22" fmla="*/ 9597255 w 10382179"/>
              <a:gd name="connsiteY22" fmla="*/ 3125713 h 3430040"/>
              <a:gd name="connsiteX23" fmla="*/ 9620154 w 10382179"/>
              <a:gd name="connsiteY23" fmla="*/ 3120440 h 3430040"/>
              <a:gd name="connsiteX24" fmla="*/ 9755885 w 10382179"/>
              <a:gd name="connsiteY24" fmla="*/ 3275240 h 3430040"/>
              <a:gd name="connsiteX25" fmla="*/ 9620154 w 10382179"/>
              <a:gd name="connsiteY25" fmla="*/ 3430040 h 3430040"/>
              <a:gd name="connsiteX26" fmla="*/ 9597255 w 10382179"/>
              <a:gd name="connsiteY26" fmla="*/ 3424768 h 3430040"/>
              <a:gd name="connsiteX27" fmla="*/ 9597255 w 10382179"/>
              <a:gd name="connsiteY27" fmla="*/ 3426413 h 3430040"/>
              <a:gd name="connsiteX28" fmla="*/ 1008000 w 10382179"/>
              <a:gd name="connsiteY28" fmla="*/ 3426413 h 3430040"/>
              <a:gd name="connsiteX29" fmla="*/ 1008000 w 10382179"/>
              <a:gd name="connsiteY29" fmla="*/ 3427140 h 3430040"/>
              <a:gd name="connsiteX30" fmla="*/ 1007998 w 10382179"/>
              <a:gd name="connsiteY30" fmla="*/ 3427140 h 3430040"/>
              <a:gd name="connsiteX31" fmla="*/ 992494 w 10382179"/>
              <a:gd name="connsiteY31" fmla="*/ 3426413 h 3430040"/>
              <a:gd name="connsiteX32" fmla="*/ 983536 w 10382179"/>
              <a:gd name="connsiteY32" fmla="*/ 3426413 h 3430040"/>
              <a:gd name="connsiteX33" fmla="*/ 983536 w 10382179"/>
              <a:gd name="connsiteY33" fmla="*/ 3425993 h 3430040"/>
              <a:gd name="connsiteX34" fmla="*/ 904937 w 10382179"/>
              <a:gd name="connsiteY34" fmla="*/ 3422308 h 3430040"/>
              <a:gd name="connsiteX35" fmla="*/ 0 w 10382179"/>
              <a:gd name="connsiteY35" fmla="*/ 2491140 h 3430040"/>
              <a:gd name="connsiteX36" fmla="*/ 804852 w 10382179"/>
              <a:gd name="connsiteY36" fmla="*/ 1574156 h 3430040"/>
              <a:gd name="connsiteX37" fmla="*/ 884230 w 10382179"/>
              <a:gd name="connsiteY37" fmla="*/ 1562907 h 3430040"/>
              <a:gd name="connsiteX38" fmla="*/ 884230 w 10382179"/>
              <a:gd name="connsiteY38" fmla="*/ 1561490 h 3430040"/>
              <a:gd name="connsiteX39" fmla="*/ 894228 w 10382179"/>
              <a:gd name="connsiteY39" fmla="*/ 1561490 h 3430040"/>
              <a:gd name="connsiteX40" fmla="*/ 904937 w 10382179"/>
              <a:gd name="connsiteY40" fmla="*/ 1559972 h 3430040"/>
              <a:gd name="connsiteX41" fmla="*/ 1007998 w 10382179"/>
              <a:gd name="connsiteY41" fmla="*/ 1555140 h 3430040"/>
              <a:gd name="connsiteX42" fmla="*/ 1008000 w 10382179"/>
              <a:gd name="connsiteY42" fmla="*/ 1555140 h 3430040"/>
              <a:gd name="connsiteX43" fmla="*/ 1008000 w 10382179"/>
              <a:gd name="connsiteY43" fmla="*/ 1561490 h 3430040"/>
              <a:gd name="connsiteX44" fmla="*/ 9428256 w 10382179"/>
              <a:gd name="connsiteY44" fmla="*/ 1561490 h 3430040"/>
              <a:gd name="connsiteX45" fmla="*/ 9510507 w 10382179"/>
              <a:gd name="connsiteY45" fmla="*/ 1553791 h 3430040"/>
              <a:gd name="connsiteX46" fmla="*/ 10050626 w 10382179"/>
              <a:gd name="connsiteY46" fmla="*/ 938422 h 3430040"/>
              <a:gd name="connsiteX47" fmla="*/ 9510507 w 10382179"/>
              <a:gd name="connsiteY47" fmla="*/ 323053 h 3430040"/>
              <a:gd name="connsiteX48" fmla="*/ 9390289 w 10382179"/>
              <a:gd name="connsiteY48" fmla="*/ 311800 h 3430040"/>
              <a:gd name="connsiteX49" fmla="*/ 688938 w 10382179"/>
              <a:gd name="connsiteY49" fmla="*/ 311800 h 3430040"/>
              <a:gd name="connsiteX50" fmla="*/ 688938 w 10382179"/>
              <a:gd name="connsiteY50" fmla="*/ 307596 h 3430040"/>
              <a:gd name="connsiteX51" fmla="*/ 680237 w 10382179"/>
              <a:gd name="connsiteY51" fmla="*/ 309600 h 3430040"/>
              <a:gd name="connsiteX52" fmla="*/ 544506 w 10382179"/>
              <a:gd name="connsiteY52" fmla="*/ 154800 h 3430040"/>
              <a:gd name="connsiteX53" fmla="*/ 680237 w 10382179"/>
              <a:gd name="connsiteY53" fmla="*/ 0 h 343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82179" h="3430040">
                <a:moveTo>
                  <a:pt x="680237" y="0"/>
                </a:moveTo>
                <a:lnTo>
                  <a:pt x="690756" y="2422"/>
                </a:lnTo>
                <a:lnTo>
                  <a:pt x="9374179" y="2422"/>
                </a:lnTo>
                <a:lnTo>
                  <a:pt x="9374180" y="2422"/>
                </a:lnTo>
                <a:lnTo>
                  <a:pt x="9438472" y="2422"/>
                </a:lnTo>
                <a:lnTo>
                  <a:pt x="9438472" y="5437"/>
                </a:lnTo>
                <a:lnTo>
                  <a:pt x="9477242" y="7254"/>
                </a:lnTo>
                <a:cubicBezTo>
                  <a:pt x="9985531" y="55187"/>
                  <a:pt x="10382179" y="453793"/>
                  <a:pt x="10382179" y="938422"/>
                </a:cubicBezTo>
                <a:cubicBezTo>
                  <a:pt x="10382179" y="1390743"/>
                  <a:pt x="10036655" y="1768127"/>
                  <a:pt x="9577327" y="1855406"/>
                </a:cubicBezTo>
                <a:lnTo>
                  <a:pt x="9497949" y="1866655"/>
                </a:lnTo>
                <a:lnTo>
                  <a:pt x="9497949" y="1871090"/>
                </a:lnTo>
                <a:lnTo>
                  <a:pt x="9445242" y="1871090"/>
                </a:lnTo>
                <a:lnTo>
                  <a:pt x="9374180" y="1874422"/>
                </a:lnTo>
                <a:lnTo>
                  <a:pt x="9374179" y="1874422"/>
                </a:lnTo>
                <a:lnTo>
                  <a:pt x="9374179" y="1871090"/>
                </a:lnTo>
                <a:lnTo>
                  <a:pt x="921682" y="1871090"/>
                </a:lnTo>
                <a:lnTo>
                  <a:pt x="871672" y="1875771"/>
                </a:lnTo>
                <a:cubicBezTo>
                  <a:pt x="563427" y="1934342"/>
                  <a:pt x="331553" y="2187597"/>
                  <a:pt x="331553" y="2491140"/>
                </a:cubicBezTo>
                <a:cubicBezTo>
                  <a:pt x="331553" y="2794683"/>
                  <a:pt x="563427" y="3047938"/>
                  <a:pt x="871672" y="3106508"/>
                </a:cubicBezTo>
                <a:lnTo>
                  <a:pt x="983536" y="3116980"/>
                </a:lnTo>
                <a:lnTo>
                  <a:pt x="983536" y="3116813"/>
                </a:lnTo>
                <a:lnTo>
                  <a:pt x="9597255" y="3116813"/>
                </a:lnTo>
                <a:lnTo>
                  <a:pt x="9597255" y="3125713"/>
                </a:lnTo>
                <a:lnTo>
                  <a:pt x="9620154" y="3120440"/>
                </a:lnTo>
                <a:cubicBezTo>
                  <a:pt x="9695116" y="3120440"/>
                  <a:pt x="9755885" y="3189746"/>
                  <a:pt x="9755885" y="3275240"/>
                </a:cubicBezTo>
                <a:cubicBezTo>
                  <a:pt x="9755885" y="3360734"/>
                  <a:pt x="9695116" y="3430040"/>
                  <a:pt x="9620154" y="3430040"/>
                </a:cubicBezTo>
                <a:lnTo>
                  <a:pt x="9597255" y="3424768"/>
                </a:lnTo>
                <a:lnTo>
                  <a:pt x="9597255" y="3426413"/>
                </a:lnTo>
                <a:lnTo>
                  <a:pt x="1008000" y="3426413"/>
                </a:lnTo>
                <a:lnTo>
                  <a:pt x="1008000" y="3427140"/>
                </a:lnTo>
                <a:lnTo>
                  <a:pt x="1007998" y="3427140"/>
                </a:lnTo>
                <a:lnTo>
                  <a:pt x="992494" y="3426413"/>
                </a:lnTo>
                <a:lnTo>
                  <a:pt x="983536" y="3426413"/>
                </a:lnTo>
                <a:lnTo>
                  <a:pt x="983536" y="3425993"/>
                </a:lnTo>
                <a:lnTo>
                  <a:pt x="904937" y="3422308"/>
                </a:lnTo>
                <a:cubicBezTo>
                  <a:pt x="396647" y="3374375"/>
                  <a:pt x="0" y="2975769"/>
                  <a:pt x="0" y="2491140"/>
                </a:cubicBezTo>
                <a:cubicBezTo>
                  <a:pt x="0" y="2038819"/>
                  <a:pt x="345524" y="1661435"/>
                  <a:pt x="804852" y="1574156"/>
                </a:cubicBezTo>
                <a:lnTo>
                  <a:pt x="884230" y="1562907"/>
                </a:lnTo>
                <a:lnTo>
                  <a:pt x="884230" y="1561490"/>
                </a:lnTo>
                <a:lnTo>
                  <a:pt x="894228" y="1561490"/>
                </a:lnTo>
                <a:lnTo>
                  <a:pt x="904937" y="1559972"/>
                </a:lnTo>
                <a:cubicBezTo>
                  <a:pt x="938823" y="1556777"/>
                  <a:pt x="973205" y="1555140"/>
                  <a:pt x="1007998" y="1555140"/>
                </a:cubicBezTo>
                <a:lnTo>
                  <a:pt x="1008000" y="1555140"/>
                </a:lnTo>
                <a:lnTo>
                  <a:pt x="1008000" y="1561490"/>
                </a:lnTo>
                <a:lnTo>
                  <a:pt x="9428256" y="1561490"/>
                </a:lnTo>
                <a:lnTo>
                  <a:pt x="9510507" y="1553791"/>
                </a:lnTo>
                <a:cubicBezTo>
                  <a:pt x="9818752" y="1495220"/>
                  <a:pt x="10050626" y="1241965"/>
                  <a:pt x="10050626" y="938422"/>
                </a:cubicBezTo>
                <a:cubicBezTo>
                  <a:pt x="10050626" y="634879"/>
                  <a:pt x="9818752" y="381624"/>
                  <a:pt x="9510507" y="323053"/>
                </a:cubicBezTo>
                <a:lnTo>
                  <a:pt x="9390289" y="311800"/>
                </a:lnTo>
                <a:lnTo>
                  <a:pt x="688938" y="311800"/>
                </a:lnTo>
                <a:lnTo>
                  <a:pt x="688938" y="307596"/>
                </a:lnTo>
                <a:lnTo>
                  <a:pt x="680237" y="309600"/>
                </a:lnTo>
                <a:cubicBezTo>
                  <a:pt x="605275" y="309600"/>
                  <a:pt x="544506" y="240294"/>
                  <a:pt x="544506" y="154800"/>
                </a:cubicBezTo>
                <a:cubicBezTo>
                  <a:pt x="544506" y="69306"/>
                  <a:pt x="605275" y="0"/>
                  <a:pt x="680237" y="0"/>
                </a:cubicBezTo>
                <a:close/>
              </a:path>
            </a:pathLst>
          </a:custGeom>
          <a:solidFill>
            <a:srgbClr val="005EB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2" name="Graphic 41" descr="Single gear with solid fill">
            <a:extLst>
              <a:ext uri="{FF2B5EF4-FFF2-40B4-BE49-F238E27FC236}">
                <a16:creationId xmlns:a16="http://schemas.microsoft.com/office/drawing/2014/main" id="{DCD888BC-2422-3DCB-21BE-B495D52961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25862" y="3305730"/>
            <a:ext cx="425760" cy="425760"/>
          </a:xfrm>
          <a:prstGeom prst="rect">
            <a:avLst/>
          </a:prstGeom>
        </p:spPr>
      </p:pic>
      <p:grpSp>
        <p:nvGrpSpPr>
          <p:cNvPr id="8" name="Group 7">
            <a:extLst>
              <a:ext uri="{FF2B5EF4-FFF2-40B4-BE49-F238E27FC236}">
                <a16:creationId xmlns:a16="http://schemas.microsoft.com/office/drawing/2014/main" id="{4B56AE93-042E-7792-D125-39106D96934A}"/>
              </a:ext>
            </a:extLst>
          </p:cNvPr>
          <p:cNvGrpSpPr/>
          <p:nvPr/>
        </p:nvGrpSpPr>
        <p:grpSpPr>
          <a:xfrm>
            <a:off x="8671142" y="1714620"/>
            <a:ext cx="486000" cy="486000"/>
            <a:chOff x="8671142" y="1714620"/>
            <a:chExt cx="486000" cy="486000"/>
          </a:xfrm>
        </p:grpSpPr>
        <p:pic>
          <p:nvPicPr>
            <p:cNvPr id="44" name="Graphic 43" descr="Graduation cap with solid fill">
              <a:extLst>
                <a:ext uri="{FF2B5EF4-FFF2-40B4-BE49-F238E27FC236}">
                  <a16:creationId xmlns:a16="http://schemas.microsoft.com/office/drawing/2014/main" id="{7DB189BC-F8AF-C598-6134-A8463F3793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4402" y="1786380"/>
              <a:ext cx="285240" cy="285240"/>
            </a:xfrm>
            <a:prstGeom prst="rect">
              <a:avLst/>
            </a:prstGeom>
          </p:spPr>
        </p:pic>
        <p:pic>
          <p:nvPicPr>
            <p:cNvPr id="52" name="Graphic 51" descr="Laptop with solid fill">
              <a:extLst>
                <a:ext uri="{FF2B5EF4-FFF2-40B4-BE49-F238E27FC236}">
                  <a16:creationId xmlns:a16="http://schemas.microsoft.com/office/drawing/2014/main" id="{37447D41-FB25-815D-651A-D5104FA695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1142" y="1714620"/>
              <a:ext cx="486000" cy="486000"/>
            </a:xfrm>
            <a:prstGeom prst="rect">
              <a:avLst/>
            </a:prstGeom>
          </p:spPr>
        </p:pic>
      </p:grpSp>
      <p:grpSp>
        <p:nvGrpSpPr>
          <p:cNvPr id="9" name="Group 8">
            <a:extLst>
              <a:ext uri="{FF2B5EF4-FFF2-40B4-BE49-F238E27FC236}">
                <a16:creationId xmlns:a16="http://schemas.microsoft.com/office/drawing/2014/main" id="{A168C340-87EB-30F6-E9CE-448A72B21616}"/>
              </a:ext>
            </a:extLst>
          </p:cNvPr>
          <p:cNvGrpSpPr/>
          <p:nvPr/>
        </p:nvGrpSpPr>
        <p:grpSpPr>
          <a:xfrm>
            <a:off x="2218680" y="3275610"/>
            <a:ext cx="486000" cy="486000"/>
            <a:chOff x="2218680" y="3275610"/>
            <a:chExt cx="486000" cy="486000"/>
          </a:xfrm>
        </p:grpSpPr>
        <p:pic>
          <p:nvPicPr>
            <p:cNvPr id="51" name="Graphic 50" descr="Laptop with solid fill">
              <a:extLst>
                <a:ext uri="{FF2B5EF4-FFF2-40B4-BE49-F238E27FC236}">
                  <a16:creationId xmlns:a16="http://schemas.microsoft.com/office/drawing/2014/main" id="{293F7B70-847C-E0D0-DD73-E03CF3ACA7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18680" y="3275610"/>
              <a:ext cx="486000" cy="486000"/>
            </a:xfrm>
            <a:prstGeom prst="rect">
              <a:avLst/>
            </a:prstGeom>
          </p:spPr>
        </p:pic>
        <p:pic>
          <p:nvPicPr>
            <p:cNvPr id="59" name="Graphic 58" descr="Graduation cap with solid fill">
              <a:extLst>
                <a:ext uri="{FF2B5EF4-FFF2-40B4-BE49-F238E27FC236}">
                  <a16:creationId xmlns:a16="http://schemas.microsoft.com/office/drawing/2014/main" id="{A9CF7469-8217-352E-2DE9-55D085A0D9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9060" y="3353130"/>
              <a:ext cx="285240" cy="285240"/>
            </a:xfrm>
            <a:prstGeom prst="rect">
              <a:avLst/>
            </a:prstGeom>
          </p:spPr>
        </p:pic>
      </p:grpSp>
      <p:grpSp>
        <p:nvGrpSpPr>
          <p:cNvPr id="7" name="Group 6">
            <a:extLst>
              <a:ext uri="{FF2B5EF4-FFF2-40B4-BE49-F238E27FC236}">
                <a16:creationId xmlns:a16="http://schemas.microsoft.com/office/drawing/2014/main" id="{52AE8E31-BEC7-AAAF-E78E-27ABF58CDEB5}"/>
              </a:ext>
            </a:extLst>
          </p:cNvPr>
          <p:cNvGrpSpPr/>
          <p:nvPr/>
        </p:nvGrpSpPr>
        <p:grpSpPr>
          <a:xfrm>
            <a:off x="8978460" y="3275610"/>
            <a:ext cx="486000" cy="486000"/>
            <a:chOff x="8978460" y="3275610"/>
            <a:chExt cx="486000" cy="486000"/>
          </a:xfrm>
          <a:solidFill>
            <a:schemeClr val="bg1"/>
          </a:solidFill>
        </p:grpSpPr>
        <p:pic>
          <p:nvPicPr>
            <p:cNvPr id="54" name="Graphic 53" descr="Laptop with solid fill">
              <a:extLst>
                <a:ext uri="{FF2B5EF4-FFF2-40B4-BE49-F238E27FC236}">
                  <a16:creationId xmlns:a16="http://schemas.microsoft.com/office/drawing/2014/main" id="{81C12676-EF11-65D1-13F4-2673601654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78460" y="3275610"/>
              <a:ext cx="486000" cy="486000"/>
            </a:xfrm>
            <a:prstGeom prst="rect">
              <a:avLst/>
            </a:prstGeom>
          </p:spPr>
        </p:pic>
        <p:pic>
          <p:nvPicPr>
            <p:cNvPr id="60" name="Graphic 59" descr="Graduation cap with solid fill">
              <a:extLst>
                <a:ext uri="{FF2B5EF4-FFF2-40B4-BE49-F238E27FC236}">
                  <a16:creationId xmlns:a16="http://schemas.microsoft.com/office/drawing/2014/main" id="{F1660968-E778-B538-BAC7-8A57DCC5F2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69422" y="3344790"/>
              <a:ext cx="285240" cy="285240"/>
            </a:xfrm>
            <a:prstGeom prst="rect">
              <a:avLst/>
            </a:prstGeom>
          </p:spPr>
        </p:pic>
      </p:grpSp>
      <p:grpSp>
        <p:nvGrpSpPr>
          <p:cNvPr id="2" name="Group 1">
            <a:extLst>
              <a:ext uri="{FF2B5EF4-FFF2-40B4-BE49-F238E27FC236}">
                <a16:creationId xmlns:a16="http://schemas.microsoft.com/office/drawing/2014/main" id="{BFA043E0-7D6A-D37C-4058-9A87C47B68F3}"/>
              </a:ext>
            </a:extLst>
          </p:cNvPr>
          <p:cNvGrpSpPr/>
          <p:nvPr/>
        </p:nvGrpSpPr>
        <p:grpSpPr>
          <a:xfrm>
            <a:off x="3034860" y="1714620"/>
            <a:ext cx="486000" cy="486000"/>
            <a:chOff x="3034860" y="1734720"/>
            <a:chExt cx="486000" cy="486000"/>
          </a:xfrm>
        </p:grpSpPr>
        <p:pic>
          <p:nvPicPr>
            <p:cNvPr id="48" name="Graphic 47" descr="Laptop with solid fill">
              <a:extLst>
                <a:ext uri="{FF2B5EF4-FFF2-40B4-BE49-F238E27FC236}">
                  <a16:creationId xmlns:a16="http://schemas.microsoft.com/office/drawing/2014/main" id="{401AF78F-1CE8-5EB2-BBE9-10179C2FE4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34860" y="1734720"/>
              <a:ext cx="486000" cy="486000"/>
            </a:xfrm>
            <a:prstGeom prst="rect">
              <a:avLst/>
            </a:prstGeom>
          </p:spPr>
        </p:pic>
        <p:pic>
          <p:nvPicPr>
            <p:cNvPr id="61" name="Graphic 60" descr="Graduation cap with solid fill">
              <a:extLst>
                <a:ext uri="{FF2B5EF4-FFF2-40B4-BE49-F238E27FC236}">
                  <a16:creationId xmlns:a16="http://schemas.microsoft.com/office/drawing/2014/main" id="{008676A0-9D0A-D7CF-BC0A-C6D601969F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5240" y="1813260"/>
              <a:ext cx="285240" cy="285240"/>
            </a:xfrm>
            <a:prstGeom prst="rect">
              <a:avLst/>
            </a:prstGeom>
          </p:spPr>
        </p:pic>
      </p:grpSp>
      <p:pic>
        <p:nvPicPr>
          <p:cNvPr id="62" name="Graphic 61" descr="Single gear with solid fill">
            <a:extLst>
              <a:ext uri="{FF2B5EF4-FFF2-40B4-BE49-F238E27FC236}">
                <a16:creationId xmlns:a16="http://schemas.microsoft.com/office/drawing/2014/main" id="{CE20B0BF-0FBF-9DE0-0597-C53805ABAD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5159" y="3305730"/>
            <a:ext cx="425760" cy="425760"/>
          </a:xfrm>
          <a:prstGeom prst="rect">
            <a:avLst/>
          </a:prstGeom>
        </p:spPr>
      </p:pic>
      <p:pic>
        <p:nvPicPr>
          <p:cNvPr id="63" name="Graphic 62" descr="Single gear with solid fill">
            <a:extLst>
              <a:ext uri="{FF2B5EF4-FFF2-40B4-BE49-F238E27FC236}">
                <a16:creationId xmlns:a16="http://schemas.microsoft.com/office/drawing/2014/main" id="{AA539A99-6461-8095-EA4E-4200D18F6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39798" y="3305730"/>
            <a:ext cx="425760" cy="425760"/>
          </a:xfrm>
          <a:prstGeom prst="rect">
            <a:avLst/>
          </a:prstGeom>
        </p:spPr>
      </p:pic>
      <p:pic>
        <p:nvPicPr>
          <p:cNvPr id="64" name="Graphic 63" descr="Single gear with solid fill">
            <a:extLst>
              <a:ext uri="{FF2B5EF4-FFF2-40B4-BE49-F238E27FC236}">
                <a16:creationId xmlns:a16="http://schemas.microsoft.com/office/drawing/2014/main" id="{3E6CDC6C-20EC-9CCB-1FE0-5B3339FD91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57444" y="1744740"/>
            <a:ext cx="425760" cy="425760"/>
          </a:xfrm>
          <a:prstGeom prst="rect">
            <a:avLst/>
          </a:prstGeom>
        </p:spPr>
      </p:pic>
      <p:pic>
        <p:nvPicPr>
          <p:cNvPr id="65" name="Graphic 64" descr="Single gear with solid fill">
            <a:extLst>
              <a:ext uri="{FF2B5EF4-FFF2-40B4-BE49-F238E27FC236}">
                <a16:creationId xmlns:a16="http://schemas.microsoft.com/office/drawing/2014/main" id="{50BE00B0-83F5-DA02-CA86-FA552A74A72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73940" y="1744740"/>
            <a:ext cx="425760" cy="425760"/>
          </a:xfrm>
          <a:prstGeom prst="rect">
            <a:avLst/>
          </a:prstGeom>
        </p:spPr>
      </p:pic>
      <p:pic>
        <p:nvPicPr>
          <p:cNvPr id="66" name="Graphic 65" descr="Single gear with solid fill">
            <a:extLst>
              <a:ext uri="{FF2B5EF4-FFF2-40B4-BE49-F238E27FC236}">
                <a16:creationId xmlns:a16="http://schemas.microsoft.com/office/drawing/2014/main" id="{4524F4F4-9D2D-F242-9A6E-718F53381C1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36099" y="1744740"/>
            <a:ext cx="425760" cy="425760"/>
          </a:xfrm>
          <a:prstGeom prst="rect">
            <a:avLst/>
          </a:prstGeom>
        </p:spPr>
      </p:pic>
      <p:grpSp>
        <p:nvGrpSpPr>
          <p:cNvPr id="4" name="Group 3">
            <a:extLst>
              <a:ext uri="{FF2B5EF4-FFF2-40B4-BE49-F238E27FC236}">
                <a16:creationId xmlns:a16="http://schemas.microsoft.com/office/drawing/2014/main" id="{33919155-11EC-4AE9-1985-0B8DCCCA381F}"/>
              </a:ext>
            </a:extLst>
          </p:cNvPr>
          <p:cNvGrpSpPr/>
          <p:nvPr/>
        </p:nvGrpSpPr>
        <p:grpSpPr>
          <a:xfrm>
            <a:off x="7203000" y="4838190"/>
            <a:ext cx="486000" cy="486000"/>
            <a:chOff x="7203000" y="4880100"/>
            <a:chExt cx="486000" cy="486000"/>
          </a:xfrm>
          <a:solidFill>
            <a:schemeClr val="bg1"/>
          </a:solidFill>
        </p:grpSpPr>
        <p:pic>
          <p:nvPicPr>
            <p:cNvPr id="56" name="Graphic 55" descr="Laptop with solid fill">
              <a:extLst>
                <a:ext uri="{FF2B5EF4-FFF2-40B4-BE49-F238E27FC236}">
                  <a16:creationId xmlns:a16="http://schemas.microsoft.com/office/drawing/2014/main" id="{8814903D-74AF-E5AB-593E-AD5258F6FC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03000" y="4880100"/>
              <a:ext cx="486000" cy="486000"/>
            </a:xfrm>
            <a:prstGeom prst="rect">
              <a:avLst/>
            </a:prstGeom>
          </p:spPr>
        </p:pic>
        <p:pic>
          <p:nvPicPr>
            <p:cNvPr id="67" name="Graphic 66" descr="Single gear with solid fill">
              <a:extLst>
                <a:ext uri="{FF2B5EF4-FFF2-40B4-BE49-F238E27FC236}">
                  <a16:creationId xmlns:a16="http://schemas.microsoft.com/office/drawing/2014/main" id="{124AE2D5-D42D-1681-F640-91069CB8BB1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40884" y="5002382"/>
              <a:ext cx="195716" cy="195716"/>
            </a:xfrm>
            <a:prstGeom prst="rect">
              <a:avLst/>
            </a:prstGeom>
          </p:spPr>
        </p:pic>
      </p:grpSp>
      <p:grpSp>
        <p:nvGrpSpPr>
          <p:cNvPr id="21" name="Group 20">
            <a:extLst>
              <a:ext uri="{FF2B5EF4-FFF2-40B4-BE49-F238E27FC236}">
                <a16:creationId xmlns:a16="http://schemas.microsoft.com/office/drawing/2014/main" id="{86D4824A-CE2E-C47F-BFD0-131A66AEA992}"/>
              </a:ext>
            </a:extLst>
          </p:cNvPr>
          <p:cNvGrpSpPr/>
          <p:nvPr/>
        </p:nvGrpSpPr>
        <p:grpSpPr>
          <a:xfrm>
            <a:off x="8610362" y="4879410"/>
            <a:ext cx="434040" cy="434040"/>
            <a:chOff x="8610362" y="4879410"/>
            <a:chExt cx="434040" cy="434040"/>
          </a:xfrm>
        </p:grpSpPr>
        <p:pic>
          <p:nvPicPr>
            <p:cNvPr id="18" name="Graphic 17" descr="Chat outline">
              <a:extLst>
                <a:ext uri="{FF2B5EF4-FFF2-40B4-BE49-F238E27FC236}">
                  <a16:creationId xmlns:a16="http://schemas.microsoft.com/office/drawing/2014/main" id="{79E9901B-4FE0-D505-51A8-0B8A04F426F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10362" y="4879410"/>
              <a:ext cx="434040" cy="434040"/>
            </a:xfrm>
            <a:prstGeom prst="rect">
              <a:avLst/>
            </a:prstGeom>
          </p:spPr>
        </p:pic>
        <p:cxnSp>
          <p:nvCxnSpPr>
            <p:cNvPr id="15" name="Straight Connector 14">
              <a:extLst>
                <a:ext uri="{FF2B5EF4-FFF2-40B4-BE49-F238E27FC236}">
                  <a16:creationId xmlns:a16="http://schemas.microsoft.com/office/drawing/2014/main" id="{4E5F1800-074B-D9BA-9BA7-7276C8CB5BD7}"/>
                </a:ext>
              </a:extLst>
            </p:cNvPr>
            <p:cNvCxnSpPr>
              <a:cxnSpLocks/>
            </p:cNvCxnSpPr>
            <p:nvPr/>
          </p:nvCxnSpPr>
          <p:spPr>
            <a:xfrm>
              <a:off x="8820600" y="5073570"/>
              <a:ext cx="135000" cy="0"/>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22FC36DF-9FFE-947C-77B3-18D038472B41}"/>
                </a:ext>
              </a:extLst>
            </p:cNvPr>
            <p:cNvCxnSpPr>
              <a:cxnSpLocks/>
            </p:cNvCxnSpPr>
            <p:nvPr/>
          </p:nvCxnSpPr>
          <p:spPr>
            <a:xfrm>
              <a:off x="8820600" y="5127545"/>
              <a:ext cx="135000" cy="0"/>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grpSp>
      <p:grpSp>
        <p:nvGrpSpPr>
          <p:cNvPr id="29" name="Group 28">
            <a:extLst>
              <a:ext uri="{FF2B5EF4-FFF2-40B4-BE49-F238E27FC236}">
                <a16:creationId xmlns:a16="http://schemas.microsoft.com/office/drawing/2014/main" id="{A3FBAFB3-FAF0-0885-F3A4-2A4CBCCD975D}"/>
              </a:ext>
            </a:extLst>
          </p:cNvPr>
          <p:cNvGrpSpPr/>
          <p:nvPr/>
        </p:nvGrpSpPr>
        <p:grpSpPr>
          <a:xfrm>
            <a:off x="101634" y="6500348"/>
            <a:ext cx="245580" cy="230832"/>
            <a:chOff x="2759416" y="1853450"/>
            <a:chExt cx="245580" cy="230832"/>
          </a:xfrm>
        </p:grpSpPr>
        <p:sp>
          <p:nvSpPr>
            <p:cNvPr id="27" name="Circle: Hollow 26">
              <a:extLst>
                <a:ext uri="{FF2B5EF4-FFF2-40B4-BE49-F238E27FC236}">
                  <a16:creationId xmlns:a16="http://schemas.microsoft.com/office/drawing/2014/main" id="{4DE36138-9EFE-754B-5AF4-479D34B5054B}"/>
                </a:ext>
              </a:extLst>
            </p:cNvPr>
            <p:cNvSpPr/>
            <p:nvPr/>
          </p:nvSpPr>
          <p:spPr>
            <a:xfrm>
              <a:off x="2783068" y="1869728"/>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7508AC2B-99FC-7D19-B8A1-BC8CB10A2F46}"/>
                </a:ext>
              </a:extLst>
            </p:cNvPr>
            <p:cNvSpPr txBox="1"/>
            <p:nvPr/>
          </p:nvSpPr>
          <p:spPr>
            <a:xfrm>
              <a:off x="2759416" y="1853450"/>
              <a:ext cx="2455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4" name="Group 123">
            <a:extLst>
              <a:ext uri="{FF2B5EF4-FFF2-40B4-BE49-F238E27FC236}">
                <a16:creationId xmlns:a16="http://schemas.microsoft.com/office/drawing/2014/main" id="{9840310D-DB9F-08A0-1119-61D43B951864}"/>
              </a:ext>
            </a:extLst>
          </p:cNvPr>
          <p:cNvGrpSpPr/>
          <p:nvPr/>
        </p:nvGrpSpPr>
        <p:grpSpPr>
          <a:xfrm>
            <a:off x="1359241" y="1832149"/>
            <a:ext cx="245580" cy="230832"/>
            <a:chOff x="1359241" y="1839000"/>
            <a:chExt cx="245580" cy="230832"/>
          </a:xfrm>
        </p:grpSpPr>
        <p:sp>
          <p:nvSpPr>
            <p:cNvPr id="68" name="Circle: Hollow 67">
              <a:extLst>
                <a:ext uri="{FF2B5EF4-FFF2-40B4-BE49-F238E27FC236}">
                  <a16:creationId xmlns:a16="http://schemas.microsoft.com/office/drawing/2014/main" id="{9FA0E3A1-F83C-D3C2-2FFE-5DCDBF033393}"/>
                </a:ext>
              </a:extLst>
            </p:cNvPr>
            <p:cNvSpPr/>
            <p:nvPr/>
          </p:nvSpPr>
          <p:spPr>
            <a:xfrm>
              <a:off x="1382893" y="1855278"/>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TextBox 68">
              <a:extLst>
                <a:ext uri="{FF2B5EF4-FFF2-40B4-BE49-F238E27FC236}">
                  <a16:creationId xmlns:a16="http://schemas.microsoft.com/office/drawing/2014/main" id="{8C812E3E-66A5-C197-A6A5-885669775C52}"/>
                </a:ext>
              </a:extLst>
            </p:cNvPr>
            <p:cNvSpPr txBox="1"/>
            <p:nvPr/>
          </p:nvSpPr>
          <p:spPr>
            <a:xfrm>
              <a:off x="1359241" y="1839000"/>
              <a:ext cx="2455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3" name="Group 122">
            <a:extLst>
              <a:ext uri="{FF2B5EF4-FFF2-40B4-BE49-F238E27FC236}">
                <a16:creationId xmlns:a16="http://schemas.microsoft.com/office/drawing/2014/main" id="{486DD30C-B438-5BB1-5B56-6D8F68815F83}"/>
              </a:ext>
            </a:extLst>
          </p:cNvPr>
          <p:cNvGrpSpPr/>
          <p:nvPr/>
        </p:nvGrpSpPr>
        <p:grpSpPr>
          <a:xfrm>
            <a:off x="2759416" y="1832149"/>
            <a:ext cx="245580" cy="230832"/>
            <a:chOff x="2759416" y="1855278"/>
            <a:chExt cx="245580" cy="230832"/>
          </a:xfrm>
        </p:grpSpPr>
        <p:sp>
          <p:nvSpPr>
            <p:cNvPr id="70" name="Circle: Hollow 69">
              <a:extLst>
                <a:ext uri="{FF2B5EF4-FFF2-40B4-BE49-F238E27FC236}">
                  <a16:creationId xmlns:a16="http://schemas.microsoft.com/office/drawing/2014/main" id="{D86AAA1E-709F-5F78-F856-781829095537}"/>
                </a:ext>
              </a:extLst>
            </p:cNvPr>
            <p:cNvSpPr/>
            <p:nvPr/>
          </p:nvSpPr>
          <p:spPr>
            <a:xfrm>
              <a:off x="2783068" y="187155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TextBox 70">
              <a:extLst>
                <a:ext uri="{FF2B5EF4-FFF2-40B4-BE49-F238E27FC236}">
                  <a16:creationId xmlns:a16="http://schemas.microsoft.com/office/drawing/2014/main" id="{19BDA1A6-A447-6F56-04A6-724916291DD4}"/>
                </a:ext>
              </a:extLst>
            </p:cNvPr>
            <p:cNvSpPr txBox="1"/>
            <p:nvPr/>
          </p:nvSpPr>
          <p:spPr>
            <a:xfrm>
              <a:off x="2759416" y="1855278"/>
              <a:ext cx="2455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2</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2" name="Group 121">
            <a:extLst>
              <a:ext uri="{FF2B5EF4-FFF2-40B4-BE49-F238E27FC236}">
                <a16:creationId xmlns:a16="http://schemas.microsoft.com/office/drawing/2014/main" id="{9DD8ABCB-2ABE-BA82-BFCA-6BBE38D86AFF}"/>
              </a:ext>
            </a:extLst>
          </p:cNvPr>
          <p:cNvGrpSpPr/>
          <p:nvPr/>
        </p:nvGrpSpPr>
        <p:grpSpPr>
          <a:xfrm>
            <a:off x="4159591" y="1832149"/>
            <a:ext cx="245580" cy="230832"/>
            <a:chOff x="4159591" y="1855278"/>
            <a:chExt cx="245580" cy="230832"/>
          </a:xfrm>
        </p:grpSpPr>
        <p:sp>
          <p:nvSpPr>
            <p:cNvPr id="72" name="Circle: Hollow 71">
              <a:extLst>
                <a:ext uri="{FF2B5EF4-FFF2-40B4-BE49-F238E27FC236}">
                  <a16:creationId xmlns:a16="http://schemas.microsoft.com/office/drawing/2014/main" id="{1E36E42A-0BD2-E310-F131-CF26D7A1827D}"/>
                </a:ext>
              </a:extLst>
            </p:cNvPr>
            <p:cNvSpPr/>
            <p:nvPr/>
          </p:nvSpPr>
          <p:spPr>
            <a:xfrm>
              <a:off x="4183243" y="187155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TextBox 72">
              <a:extLst>
                <a:ext uri="{FF2B5EF4-FFF2-40B4-BE49-F238E27FC236}">
                  <a16:creationId xmlns:a16="http://schemas.microsoft.com/office/drawing/2014/main" id="{8922DB91-DBEC-3F56-BE25-A4E57A60973B}"/>
                </a:ext>
              </a:extLst>
            </p:cNvPr>
            <p:cNvSpPr txBox="1"/>
            <p:nvPr/>
          </p:nvSpPr>
          <p:spPr>
            <a:xfrm>
              <a:off x="4159591" y="1855278"/>
              <a:ext cx="2455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3</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1" name="Group 120">
            <a:extLst>
              <a:ext uri="{FF2B5EF4-FFF2-40B4-BE49-F238E27FC236}">
                <a16:creationId xmlns:a16="http://schemas.microsoft.com/office/drawing/2014/main" id="{40DB7CCA-1DC8-CF87-BC1D-3EF2A263607F}"/>
              </a:ext>
            </a:extLst>
          </p:cNvPr>
          <p:cNvGrpSpPr/>
          <p:nvPr/>
        </p:nvGrpSpPr>
        <p:grpSpPr>
          <a:xfrm>
            <a:off x="5559766" y="1832149"/>
            <a:ext cx="245580" cy="230832"/>
            <a:chOff x="5559766" y="1855278"/>
            <a:chExt cx="245580" cy="230832"/>
          </a:xfrm>
        </p:grpSpPr>
        <p:sp>
          <p:nvSpPr>
            <p:cNvPr id="74" name="Circle: Hollow 73">
              <a:extLst>
                <a:ext uri="{FF2B5EF4-FFF2-40B4-BE49-F238E27FC236}">
                  <a16:creationId xmlns:a16="http://schemas.microsoft.com/office/drawing/2014/main" id="{D1C91F39-9228-4E7A-84C3-E0708E735C68}"/>
                </a:ext>
              </a:extLst>
            </p:cNvPr>
            <p:cNvSpPr/>
            <p:nvPr/>
          </p:nvSpPr>
          <p:spPr>
            <a:xfrm>
              <a:off x="5583418" y="187155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TextBox 74">
              <a:extLst>
                <a:ext uri="{FF2B5EF4-FFF2-40B4-BE49-F238E27FC236}">
                  <a16:creationId xmlns:a16="http://schemas.microsoft.com/office/drawing/2014/main" id="{5F498AB3-A571-C21B-4516-4D99426D862B}"/>
                </a:ext>
              </a:extLst>
            </p:cNvPr>
            <p:cNvSpPr txBox="1"/>
            <p:nvPr/>
          </p:nvSpPr>
          <p:spPr>
            <a:xfrm>
              <a:off x="5559766" y="1855278"/>
              <a:ext cx="2455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4</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19" name="Group 118">
            <a:extLst>
              <a:ext uri="{FF2B5EF4-FFF2-40B4-BE49-F238E27FC236}">
                <a16:creationId xmlns:a16="http://schemas.microsoft.com/office/drawing/2014/main" id="{1464561B-5584-3808-3105-746DDBFCA002}"/>
              </a:ext>
            </a:extLst>
          </p:cNvPr>
          <p:cNvGrpSpPr/>
          <p:nvPr/>
        </p:nvGrpSpPr>
        <p:grpSpPr>
          <a:xfrm>
            <a:off x="6959941" y="1832149"/>
            <a:ext cx="245580" cy="230832"/>
            <a:chOff x="6959941" y="1855278"/>
            <a:chExt cx="245580" cy="230832"/>
          </a:xfrm>
        </p:grpSpPr>
        <p:sp>
          <p:nvSpPr>
            <p:cNvPr id="76" name="Circle: Hollow 75">
              <a:extLst>
                <a:ext uri="{FF2B5EF4-FFF2-40B4-BE49-F238E27FC236}">
                  <a16:creationId xmlns:a16="http://schemas.microsoft.com/office/drawing/2014/main" id="{4CB0B9BD-6804-406F-EB65-56BF0C3E5B15}"/>
                </a:ext>
              </a:extLst>
            </p:cNvPr>
            <p:cNvSpPr/>
            <p:nvPr/>
          </p:nvSpPr>
          <p:spPr>
            <a:xfrm>
              <a:off x="6983593" y="187155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TextBox 76">
              <a:extLst>
                <a:ext uri="{FF2B5EF4-FFF2-40B4-BE49-F238E27FC236}">
                  <a16:creationId xmlns:a16="http://schemas.microsoft.com/office/drawing/2014/main" id="{96EE9D69-E31B-C2A9-FC60-65AC50BA2B0B}"/>
                </a:ext>
              </a:extLst>
            </p:cNvPr>
            <p:cNvSpPr txBox="1"/>
            <p:nvPr/>
          </p:nvSpPr>
          <p:spPr>
            <a:xfrm>
              <a:off x="6959941" y="1855278"/>
              <a:ext cx="2455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5</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0" name="Group 119">
            <a:extLst>
              <a:ext uri="{FF2B5EF4-FFF2-40B4-BE49-F238E27FC236}">
                <a16:creationId xmlns:a16="http://schemas.microsoft.com/office/drawing/2014/main" id="{FA2EA983-74E7-6A40-814E-D141F1D4E3F4}"/>
              </a:ext>
            </a:extLst>
          </p:cNvPr>
          <p:cNvGrpSpPr/>
          <p:nvPr/>
        </p:nvGrpSpPr>
        <p:grpSpPr>
          <a:xfrm>
            <a:off x="8360116" y="1832149"/>
            <a:ext cx="245580" cy="230832"/>
            <a:chOff x="8360116" y="1855278"/>
            <a:chExt cx="245580" cy="230832"/>
          </a:xfrm>
        </p:grpSpPr>
        <p:sp>
          <p:nvSpPr>
            <p:cNvPr id="78" name="Circle: Hollow 77">
              <a:extLst>
                <a:ext uri="{FF2B5EF4-FFF2-40B4-BE49-F238E27FC236}">
                  <a16:creationId xmlns:a16="http://schemas.microsoft.com/office/drawing/2014/main" id="{B749EB97-131E-FBCC-607C-4426AC87EBBA}"/>
                </a:ext>
              </a:extLst>
            </p:cNvPr>
            <p:cNvSpPr/>
            <p:nvPr/>
          </p:nvSpPr>
          <p:spPr>
            <a:xfrm>
              <a:off x="8383768" y="187155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TextBox 78">
              <a:extLst>
                <a:ext uri="{FF2B5EF4-FFF2-40B4-BE49-F238E27FC236}">
                  <a16:creationId xmlns:a16="http://schemas.microsoft.com/office/drawing/2014/main" id="{7AF2F5C3-2525-7C1D-3109-87BB2F9D7E79}"/>
                </a:ext>
              </a:extLst>
            </p:cNvPr>
            <p:cNvSpPr txBox="1"/>
            <p:nvPr/>
          </p:nvSpPr>
          <p:spPr>
            <a:xfrm>
              <a:off x="8360116" y="1855278"/>
              <a:ext cx="2455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6</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18" name="Group 117">
            <a:extLst>
              <a:ext uri="{FF2B5EF4-FFF2-40B4-BE49-F238E27FC236}">
                <a16:creationId xmlns:a16="http://schemas.microsoft.com/office/drawing/2014/main" id="{20B7C13C-0618-A137-DD76-F01378E06FAD}"/>
              </a:ext>
            </a:extLst>
          </p:cNvPr>
          <p:cNvGrpSpPr/>
          <p:nvPr/>
        </p:nvGrpSpPr>
        <p:grpSpPr>
          <a:xfrm>
            <a:off x="9760291" y="1832149"/>
            <a:ext cx="245580" cy="230832"/>
            <a:chOff x="9760291" y="1855278"/>
            <a:chExt cx="245580" cy="230832"/>
          </a:xfrm>
        </p:grpSpPr>
        <p:sp>
          <p:nvSpPr>
            <p:cNvPr id="80" name="Circle: Hollow 79">
              <a:extLst>
                <a:ext uri="{FF2B5EF4-FFF2-40B4-BE49-F238E27FC236}">
                  <a16:creationId xmlns:a16="http://schemas.microsoft.com/office/drawing/2014/main" id="{651DB137-9707-A7FD-CF73-FEB5D265DD74}"/>
                </a:ext>
              </a:extLst>
            </p:cNvPr>
            <p:cNvSpPr/>
            <p:nvPr/>
          </p:nvSpPr>
          <p:spPr>
            <a:xfrm>
              <a:off x="9783943" y="187155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TextBox 80">
              <a:extLst>
                <a:ext uri="{FF2B5EF4-FFF2-40B4-BE49-F238E27FC236}">
                  <a16:creationId xmlns:a16="http://schemas.microsoft.com/office/drawing/2014/main" id="{24CE8FC6-7F85-F767-DC77-E4B8663B41D0}"/>
                </a:ext>
              </a:extLst>
            </p:cNvPr>
            <p:cNvSpPr txBox="1"/>
            <p:nvPr/>
          </p:nvSpPr>
          <p:spPr>
            <a:xfrm>
              <a:off x="9760291" y="1855278"/>
              <a:ext cx="2455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7</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17" name="Group 116">
            <a:extLst>
              <a:ext uri="{FF2B5EF4-FFF2-40B4-BE49-F238E27FC236}">
                <a16:creationId xmlns:a16="http://schemas.microsoft.com/office/drawing/2014/main" id="{7D1EDB9D-A299-1528-2587-ECDB85457D7C}"/>
              </a:ext>
            </a:extLst>
          </p:cNvPr>
          <p:cNvGrpSpPr/>
          <p:nvPr/>
        </p:nvGrpSpPr>
        <p:grpSpPr>
          <a:xfrm>
            <a:off x="10823993" y="2306128"/>
            <a:ext cx="245580" cy="230832"/>
            <a:chOff x="10785816" y="2306128"/>
            <a:chExt cx="245580" cy="230832"/>
          </a:xfrm>
        </p:grpSpPr>
        <p:sp>
          <p:nvSpPr>
            <p:cNvPr id="82" name="Circle: Hollow 81">
              <a:extLst>
                <a:ext uri="{FF2B5EF4-FFF2-40B4-BE49-F238E27FC236}">
                  <a16:creationId xmlns:a16="http://schemas.microsoft.com/office/drawing/2014/main" id="{1DA10319-B94D-BA0B-EA6D-49D3CFC040D5}"/>
                </a:ext>
              </a:extLst>
            </p:cNvPr>
            <p:cNvSpPr/>
            <p:nvPr/>
          </p:nvSpPr>
          <p:spPr>
            <a:xfrm>
              <a:off x="10809468" y="232240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TextBox 82">
              <a:extLst>
                <a:ext uri="{FF2B5EF4-FFF2-40B4-BE49-F238E27FC236}">
                  <a16:creationId xmlns:a16="http://schemas.microsoft.com/office/drawing/2014/main" id="{8780D97E-D01E-78E6-BDBC-104A4B936B36}"/>
                </a:ext>
              </a:extLst>
            </p:cNvPr>
            <p:cNvSpPr txBox="1"/>
            <p:nvPr/>
          </p:nvSpPr>
          <p:spPr>
            <a:xfrm>
              <a:off x="10785816" y="2306128"/>
              <a:ext cx="2455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8</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16" name="Group 115">
            <a:extLst>
              <a:ext uri="{FF2B5EF4-FFF2-40B4-BE49-F238E27FC236}">
                <a16:creationId xmlns:a16="http://schemas.microsoft.com/office/drawing/2014/main" id="{24FC9429-7AFE-7004-3302-162C69FEEE5D}"/>
              </a:ext>
            </a:extLst>
          </p:cNvPr>
          <p:cNvGrpSpPr/>
          <p:nvPr/>
        </p:nvGrpSpPr>
        <p:grpSpPr>
          <a:xfrm>
            <a:off x="10823993" y="3017328"/>
            <a:ext cx="245580" cy="230832"/>
            <a:chOff x="10757241" y="3017328"/>
            <a:chExt cx="245580" cy="230832"/>
          </a:xfrm>
        </p:grpSpPr>
        <p:sp>
          <p:nvSpPr>
            <p:cNvPr id="84" name="Circle: Hollow 83">
              <a:extLst>
                <a:ext uri="{FF2B5EF4-FFF2-40B4-BE49-F238E27FC236}">
                  <a16:creationId xmlns:a16="http://schemas.microsoft.com/office/drawing/2014/main" id="{487B9211-4011-2E61-F962-DA1D7BBC4E09}"/>
                </a:ext>
              </a:extLst>
            </p:cNvPr>
            <p:cNvSpPr/>
            <p:nvPr/>
          </p:nvSpPr>
          <p:spPr>
            <a:xfrm>
              <a:off x="10780893" y="303360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TextBox 84">
              <a:extLst>
                <a:ext uri="{FF2B5EF4-FFF2-40B4-BE49-F238E27FC236}">
                  <a16:creationId xmlns:a16="http://schemas.microsoft.com/office/drawing/2014/main" id="{05F372EB-D8FF-E450-5C02-90CA7F84534A}"/>
                </a:ext>
              </a:extLst>
            </p:cNvPr>
            <p:cNvSpPr txBox="1"/>
            <p:nvPr/>
          </p:nvSpPr>
          <p:spPr>
            <a:xfrm>
              <a:off x="10757241" y="3017328"/>
              <a:ext cx="24558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9</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7" name="Group 46">
            <a:extLst>
              <a:ext uri="{FF2B5EF4-FFF2-40B4-BE49-F238E27FC236}">
                <a16:creationId xmlns:a16="http://schemas.microsoft.com/office/drawing/2014/main" id="{E42DEA30-273F-196F-4207-B97C09C89884}"/>
              </a:ext>
            </a:extLst>
          </p:cNvPr>
          <p:cNvGrpSpPr/>
          <p:nvPr/>
        </p:nvGrpSpPr>
        <p:grpSpPr>
          <a:xfrm>
            <a:off x="9739358" y="3408474"/>
            <a:ext cx="306494" cy="230832"/>
            <a:chOff x="9739358" y="3423728"/>
            <a:chExt cx="306494" cy="230832"/>
          </a:xfrm>
        </p:grpSpPr>
        <p:sp>
          <p:nvSpPr>
            <p:cNvPr id="86" name="Circle: Hollow 85">
              <a:extLst>
                <a:ext uri="{FF2B5EF4-FFF2-40B4-BE49-F238E27FC236}">
                  <a16:creationId xmlns:a16="http://schemas.microsoft.com/office/drawing/2014/main" id="{C7BC9E6D-C57E-B1AC-F9DA-77BF069C7770}"/>
                </a:ext>
              </a:extLst>
            </p:cNvPr>
            <p:cNvSpPr/>
            <p:nvPr/>
          </p:nvSpPr>
          <p:spPr>
            <a:xfrm>
              <a:off x="9793468" y="344000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TextBox 86">
              <a:extLst>
                <a:ext uri="{FF2B5EF4-FFF2-40B4-BE49-F238E27FC236}">
                  <a16:creationId xmlns:a16="http://schemas.microsoft.com/office/drawing/2014/main" id="{972AA38E-7724-A616-0888-346DD9C927CE}"/>
                </a:ext>
              </a:extLst>
            </p:cNvPr>
            <p:cNvSpPr txBox="1"/>
            <p:nvPr/>
          </p:nvSpPr>
          <p:spPr>
            <a:xfrm>
              <a:off x="9739358" y="3423728"/>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10</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6" name="Group 45">
            <a:extLst>
              <a:ext uri="{FF2B5EF4-FFF2-40B4-BE49-F238E27FC236}">
                <a16:creationId xmlns:a16="http://schemas.microsoft.com/office/drawing/2014/main" id="{3FE59D48-90D6-FCC7-1339-15846D32D962}"/>
              </a:ext>
            </a:extLst>
          </p:cNvPr>
          <p:cNvGrpSpPr/>
          <p:nvPr/>
        </p:nvGrpSpPr>
        <p:grpSpPr>
          <a:xfrm>
            <a:off x="8218533" y="3408474"/>
            <a:ext cx="306494" cy="230832"/>
            <a:chOff x="8218533" y="3423728"/>
            <a:chExt cx="306494" cy="230832"/>
          </a:xfrm>
        </p:grpSpPr>
        <p:sp>
          <p:nvSpPr>
            <p:cNvPr id="88" name="Circle: Hollow 87">
              <a:extLst>
                <a:ext uri="{FF2B5EF4-FFF2-40B4-BE49-F238E27FC236}">
                  <a16:creationId xmlns:a16="http://schemas.microsoft.com/office/drawing/2014/main" id="{EE65AA65-DA42-61C6-6BB5-D95B8B5ADAE9}"/>
                </a:ext>
              </a:extLst>
            </p:cNvPr>
            <p:cNvSpPr/>
            <p:nvPr/>
          </p:nvSpPr>
          <p:spPr>
            <a:xfrm>
              <a:off x="8272643" y="344000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TextBox 88">
              <a:extLst>
                <a:ext uri="{FF2B5EF4-FFF2-40B4-BE49-F238E27FC236}">
                  <a16:creationId xmlns:a16="http://schemas.microsoft.com/office/drawing/2014/main" id="{0CDC63E7-7487-AA5A-A366-1F0173B0B3CE}"/>
                </a:ext>
              </a:extLst>
            </p:cNvPr>
            <p:cNvSpPr txBox="1"/>
            <p:nvPr/>
          </p:nvSpPr>
          <p:spPr>
            <a:xfrm>
              <a:off x="8218533" y="3423728"/>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11</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5" name="Group 44">
            <a:extLst>
              <a:ext uri="{FF2B5EF4-FFF2-40B4-BE49-F238E27FC236}">
                <a16:creationId xmlns:a16="http://schemas.microsoft.com/office/drawing/2014/main" id="{5345D3AB-5166-2C79-85E0-AD7EFFDF02F5}"/>
              </a:ext>
            </a:extLst>
          </p:cNvPr>
          <p:cNvGrpSpPr/>
          <p:nvPr/>
        </p:nvGrpSpPr>
        <p:grpSpPr>
          <a:xfrm>
            <a:off x="6875374" y="3408474"/>
            <a:ext cx="306494" cy="230832"/>
            <a:chOff x="6875374" y="3422439"/>
            <a:chExt cx="306494" cy="230832"/>
          </a:xfrm>
        </p:grpSpPr>
        <p:sp>
          <p:nvSpPr>
            <p:cNvPr id="90" name="Circle: Hollow 89">
              <a:extLst>
                <a:ext uri="{FF2B5EF4-FFF2-40B4-BE49-F238E27FC236}">
                  <a16:creationId xmlns:a16="http://schemas.microsoft.com/office/drawing/2014/main" id="{5FD337EF-C4FD-6731-5138-8883F69B2982}"/>
                </a:ext>
              </a:extLst>
            </p:cNvPr>
            <p:cNvSpPr/>
            <p:nvPr/>
          </p:nvSpPr>
          <p:spPr>
            <a:xfrm>
              <a:off x="6935968" y="344000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TextBox 90">
              <a:extLst>
                <a:ext uri="{FF2B5EF4-FFF2-40B4-BE49-F238E27FC236}">
                  <a16:creationId xmlns:a16="http://schemas.microsoft.com/office/drawing/2014/main" id="{59B3D2E1-22D4-EFFF-EDD2-80AB5AFBF59D}"/>
                </a:ext>
              </a:extLst>
            </p:cNvPr>
            <p:cNvSpPr txBox="1"/>
            <p:nvPr/>
          </p:nvSpPr>
          <p:spPr>
            <a:xfrm>
              <a:off x="6875374" y="3422439"/>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12</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4784852A-E0CC-CB0B-1568-F2A240D8EE8C}"/>
              </a:ext>
            </a:extLst>
          </p:cNvPr>
          <p:cNvGrpSpPr/>
          <p:nvPr/>
        </p:nvGrpSpPr>
        <p:grpSpPr>
          <a:xfrm>
            <a:off x="5546094" y="3408474"/>
            <a:ext cx="306494" cy="230832"/>
            <a:chOff x="5546094" y="3422439"/>
            <a:chExt cx="306494" cy="230832"/>
          </a:xfrm>
        </p:grpSpPr>
        <p:sp>
          <p:nvSpPr>
            <p:cNvPr id="92" name="Circle: Hollow 91">
              <a:extLst>
                <a:ext uri="{FF2B5EF4-FFF2-40B4-BE49-F238E27FC236}">
                  <a16:creationId xmlns:a16="http://schemas.microsoft.com/office/drawing/2014/main" id="{ED3261D2-B9BB-4CED-AB97-C6FFD70C9187}"/>
                </a:ext>
              </a:extLst>
            </p:cNvPr>
            <p:cNvSpPr/>
            <p:nvPr/>
          </p:nvSpPr>
          <p:spPr>
            <a:xfrm>
              <a:off x="5599293" y="344000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TextBox 92">
              <a:extLst>
                <a:ext uri="{FF2B5EF4-FFF2-40B4-BE49-F238E27FC236}">
                  <a16:creationId xmlns:a16="http://schemas.microsoft.com/office/drawing/2014/main" id="{19A44D86-5CD5-90F6-B2F3-4CDB5B85E81A}"/>
                </a:ext>
              </a:extLst>
            </p:cNvPr>
            <p:cNvSpPr txBox="1"/>
            <p:nvPr/>
          </p:nvSpPr>
          <p:spPr>
            <a:xfrm>
              <a:off x="5546094" y="3422439"/>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13</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1" name="Group 40">
            <a:extLst>
              <a:ext uri="{FF2B5EF4-FFF2-40B4-BE49-F238E27FC236}">
                <a16:creationId xmlns:a16="http://schemas.microsoft.com/office/drawing/2014/main" id="{3FB38E10-5DD7-2D97-BAE9-51539774A959}"/>
              </a:ext>
            </a:extLst>
          </p:cNvPr>
          <p:cNvGrpSpPr/>
          <p:nvPr/>
        </p:nvGrpSpPr>
        <p:grpSpPr>
          <a:xfrm>
            <a:off x="4125958" y="3408474"/>
            <a:ext cx="306494" cy="230832"/>
            <a:chOff x="4125958" y="3429000"/>
            <a:chExt cx="306494" cy="230832"/>
          </a:xfrm>
        </p:grpSpPr>
        <p:sp>
          <p:nvSpPr>
            <p:cNvPr id="94" name="Circle: Hollow 93">
              <a:extLst>
                <a:ext uri="{FF2B5EF4-FFF2-40B4-BE49-F238E27FC236}">
                  <a16:creationId xmlns:a16="http://schemas.microsoft.com/office/drawing/2014/main" id="{C1EB8D82-B217-2190-E627-289948A75EC4}"/>
                </a:ext>
              </a:extLst>
            </p:cNvPr>
            <p:cNvSpPr/>
            <p:nvPr/>
          </p:nvSpPr>
          <p:spPr>
            <a:xfrm>
              <a:off x="4180068" y="344000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TextBox 94">
              <a:extLst>
                <a:ext uri="{FF2B5EF4-FFF2-40B4-BE49-F238E27FC236}">
                  <a16:creationId xmlns:a16="http://schemas.microsoft.com/office/drawing/2014/main" id="{96EFB68C-25E3-FC06-F42C-F052598B7C25}"/>
                </a:ext>
              </a:extLst>
            </p:cNvPr>
            <p:cNvSpPr txBox="1"/>
            <p:nvPr/>
          </p:nvSpPr>
          <p:spPr>
            <a:xfrm>
              <a:off x="4125958" y="3429000"/>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14</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0" name="Group 39">
            <a:extLst>
              <a:ext uri="{FF2B5EF4-FFF2-40B4-BE49-F238E27FC236}">
                <a16:creationId xmlns:a16="http://schemas.microsoft.com/office/drawing/2014/main" id="{8D845EB9-9174-1B9D-61A5-D80D5245AE2D}"/>
              </a:ext>
            </a:extLst>
          </p:cNvPr>
          <p:cNvGrpSpPr/>
          <p:nvPr/>
        </p:nvGrpSpPr>
        <p:grpSpPr>
          <a:xfrm>
            <a:off x="2698920" y="3408474"/>
            <a:ext cx="306494" cy="230832"/>
            <a:chOff x="2698920" y="3429000"/>
            <a:chExt cx="306494" cy="230832"/>
          </a:xfrm>
        </p:grpSpPr>
        <p:sp>
          <p:nvSpPr>
            <p:cNvPr id="96" name="Circle: Hollow 95">
              <a:extLst>
                <a:ext uri="{FF2B5EF4-FFF2-40B4-BE49-F238E27FC236}">
                  <a16:creationId xmlns:a16="http://schemas.microsoft.com/office/drawing/2014/main" id="{60EC5504-8FE1-0CA5-9E24-C1D830C9E808}"/>
                </a:ext>
              </a:extLst>
            </p:cNvPr>
            <p:cNvSpPr/>
            <p:nvPr/>
          </p:nvSpPr>
          <p:spPr>
            <a:xfrm>
              <a:off x="2760843" y="344000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TextBox 96">
              <a:extLst>
                <a:ext uri="{FF2B5EF4-FFF2-40B4-BE49-F238E27FC236}">
                  <a16:creationId xmlns:a16="http://schemas.microsoft.com/office/drawing/2014/main" id="{5C86D7AD-67C6-5EAC-F860-CC036983A869}"/>
                </a:ext>
              </a:extLst>
            </p:cNvPr>
            <p:cNvSpPr txBox="1"/>
            <p:nvPr/>
          </p:nvSpPr>
          <p:spPr>
            <a:xfrm>
              <a:off x="2698920" y="3429000"/>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15</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9" name="Group 38">
            <a:extLst>
              <a:ext uri="{FF2B5EF4-FFF2-40B4-BE49-F238E27FC236}">
                <a16:creationId xmlns:a16="http://schemas.microsoft.com/office/drawing/2014/main" id="{AF55352A-0EBE-68BA-BF4D-87B5B1F0EDE5}"/>
              </a:ext>
            </a:extLst>
          </p:cNvPr>
          <p:cNvGrpSpPr/>
          <p:nvPr/>
        </p:nvGrpSpPr>
        <p:grpSpPr>
          <a:xfrm>
            <a:off x="1342209" y="3453444"/>
            <a:ext cx="306494" cy="230832"/>
            <a:chOff x="1342209" y="3469459"/>
            <a:chExt cx="306494" cy="230832"/>
          </a:xfrm>
        </p:grpSpPr>
        <p:sp>
          <p:nvSpPr>
            <p:cNvPr id="98" name="Circle: Hollow 97">
              <a:extLst>
                <a:ext uri="{FF2B5EF4-FFF2-40B4-BE49-F238E27FC236}">
                  <a16:creationId xmlns:a16="http://schemas.microsoft.com/office/drawing/2014/main" id="{DA0CA38C-6815-CFFE-2005-ACC40DA3BDEB}"/>
                </a:ext>
              </a:extLst>
            </p:cNvPr>
            <p:cNvSpPr/>
            <p:nvPr/>
          </p:nvSpPr>
          <p:spPr>
            <a:xfrm>
              <a:off x="1404064" y="3485738"/>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TextBox 98">
              <a:extLst>
                <a:ext uri="{FF2B5EF4-FFF2-40B4-BE49-F238E27FC236}">
                  <a16:creationId xmlns:a16="http://schemas.microsoft.com/office/drawing/2014/main" id="{8BE90778-30A0-8377-711B-406D5F86C775}"/>
                </a:ext>
              </a:extLst>
            </p:cNvPr>
            <p:cNvSpPr txBox="1"/>
            <p:nvPr/>
          </p:nvSpPr>
          <p:spPr>
            <a:xfrm>
              <a:off x="1342209" y="3469459"/>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16</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8" name="Group 37">
            <a:extLst>
              <a:ext uri="{FF2B5EF4-FFF2-40B4-BE49-F238E27FC236}">
                <a16:creationId xmlns:a16="http://schemas.microsoft.com/office/drawing/2014/main" id="{8CCBF137-EAE5-4A05-669F-95336B38D68A}"/>
              </a:ext>
            </a:extLst>
          </p:cNvPr>
          <p:cNvGrpSpPr/>
          <p:nvPr/>
        </p:nvGrpSpPr>
        <p:grpSpPr>
          <a:xfrm>
            <a:off x="821406" y="4144538"/>
            <a:ext cx="306494" cy="230832"/>
            <a:chOff x="783931" y="4226983"/>
            <a:chExt cx="306494" cy="230832"/>
          </a:xfrm>
        </p:grpSpPr>
        <p:sp>
          <p:nvSpPr>
            <p:cNvPr id="100" name="Circle: Hollow 99">
              <a:extLst>
                <a:ext uri="{FF2B5EF4-FFF2-40B4-BE49-F238E27FC236}">
                  <a16:creationId xmlns:a16="http://schemas.microsoft.com/office/drawing/2014/main" id="{4B0357F6-0933-0F85-BAA8-D37CA9F99E07}"/>
                </a:ext>
              </a:extLst>
            </p:cNvPr>
            <p:cNvSpPr/>
            <p:nvPr/>
          </p:nvSpPr>
          <p:spPr>
            <a:xfrm>
              <a:off x="836785" y="4241973"/>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TextBox 100">
              <a:extLst>
                <a:ext uri="{FF2B5EF4-FFF2-40B4-BE49-F238E27FC236}">
                  <a16:creationId xmlns:a16="http://schemas.microsoft.com/office/drawing/2014/main" id="{7D7E84D2-EE6B-DDB8-93B8-4CB0C557E979}"/>
                </a:ext>
              </a:extLst>
            </p:cNvPr>
            <p:cNvSpPr txBox="1"/>
            <p:nvPr/>
          </p:nvSpPr>
          <p:spPr>
            <a:xfrm>
              <a:off x="783931" y="4226983"/>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17</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1" name="Group 30">
            <a:extLst>
              <a:ext uri="{FF2B5EF4-FFF2-40B4-BE49-F238E27FC236}">
                <a16:creationId xmlns:a16="http://schemas.microsoft.com/office/drawing/2014/main" id="{91BC17A1-6B3B-4AD4-8DBA-1243767F3AEC}"/>
              </a:ext>
            </a:extLst>
          </p:cNvPr>
          <p:cNvGrpSpPr/>
          <p:nvPr/>
        </p:nvGrpSpPr>
        <p:grpSpPr>
          <a:xfrm>
            <a:off x="1242365" y="4870266"/>
            <a:ext cx="306494" cy="230832"/>
            <a:chOff x="1242365" y="4900246"/>
            <a:chExt cx="306494" cy="230832"/>
          </a:xfrm>
        </p:grpSpPr>
        <p:sp>
          <p:nvSpPr>
            <p:cNvPr id="102" name="Circle: Hollow 101">
              <a:extLst>
                <a:ext uri="{FF2B5EF4-FFF2-40B4-BE49-F238E27FC236}">
                  <a16:creationId xmlns:a16="http://schemas.microsoft.com/office/drawing/2014/main" id="{ABBF84AF-9F57-196F-A16A-CB8AEA411C51}"/>
                </a:ext>
              </a:extLst>
            </p:cNvPr>
            <p:cNvSpPr/>
            <p:nvPr/>
          </p:nvSpPr>
          <p:spPr>
            <a:xfrm>
              <a:off x="1291320" y="4916525"/>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TextBox 102">
              <a:extLst>
                <a:ext uri="{FF2B5EF4-FFF2-40B4-BE49-F238E27FC236}">
                  <a16:creationId xmlns:a16="http://schemas.microsoft.com/office/drawing/2014/main" id="{F4B49B47-8445-B8F6-6E0E-8C1C3D3EA3E3}"/>
                </a:ext>
              </a:extLst>
            </p:cNvPr>
            <p:cNvSpPr txBox="1"/>
            <p:nvPr/>
          </p:nvSpPr>
          <p:spPr>
            <a:xfrm>
              <a:off x="1242365" y="4900246"/>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18</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2" name="Group 31">
            <a:extLst>
              <a:ext uri="{FF2B5EF4-FFF2-40B4-BE49-F238E27FC236}">
                <a16:creationId xmlns:a16="http://schemas.microsoft.com/office/drawing/2014/main" id="{97B2B8A3-321F-0981-2F5E-946146DCD875}"/>
              </a:ext>
            </a:extLst>
          </p:cNvPr>
          <p:cNvGrpSpPr/>
          <p:nvPr/>
        </p:nvGrpSpPr>
        <p:grpSpPr>
          <a:xfrm>
            <a:off x="2644810" y="4951661"/>
            <a:ext cx="306494" cy="230832"/>
            <a:chOff x="2644810" y="4999384"/>
            <a:chExt cx="306494" cy="230832"/>
          </a:xfrm>
        </p:grpSpPr>
        <p:sp>
          <p:nvSpPr>
            <p:cNvPr id="104" name="Circle: Hollow 103">
              <a:extLst>
                <a:ext uri="{FF2B5EF4-FFF2-40B4-BE49-F238E27FC236}">
                  <a16:creationId xmlns:a16="http://schemas.microsoft.com/office/drawing/2014/main" id="{E682EE77-517D-A0C9-0F4D-1DC37825489E}"/>
                </a:ext>
              </a:extLst>
            </p:cNvPr>
            <p:cNvSpPr/>
            <p:nvPr/>
          </p:nvSpPr>
          <p:spPr>
            <a:xfrm>
              <a:off x="2698920" y="500845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TextBox 104">
              <a:extLst>
                <a:ext uri="{FF2B5EF4-FFF2-40B4-BE49-F238E27FC236}">
                  <a16:creationId xmlns:a16="http://schemas.microsoft.com/office/drawing/2014/main" id="{794E3053-612B-0C45-FFC7-706F47DCA52F}"/>
                </a:ext>
              </a:extLst>
            </p:cNvPr>
            <p:cNvSpPr txBox="1"/>
            <p:nvPr/>
          </p:nvSpPr>
          <p:spPr>
            <a:xfrm>
              <a:off x="2644810" y="4999384"/>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19</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3" name="Group 32">
            <a:extLst>
              <a:ext uri="{FF2B5EF4-FFF2-40B4-BE49-F238E27FC236}">
                <a16:creationId xmlns:a16="http://schemas.microsoft.com/office/drawing/2014/main" id="{8C95DAE4-B152-4EE8-46BC-58BCA09F086A}"/>
              </a:ext>
            </a:extLst>
          </p:cNvPr>
          <p:cNvGrpSpPr/>
          <p:nvPr/>
        </p:nvGrpSpPr>
        <p:grpSpPr>
          <a:xfrm>
            <a:off x="4047255" y="4951661"/>
            <a:ext cx="306494" cy="230832"/>
            <a:chOff x="4047255" y="5009161"/>
            <a:chExt cx="306494" cy="230832"/>
          </a:xfrm>
        </p:grpSpPr>
        <p:sp>
          <p:nvSpPr>
            <p:cNvPr id="106" name="Circle: Hollow 105">
              <a:extLst>
                <a:ext uri="{FF2B5EF4-FFF2-40B4-BE49-F238E27FC236}">
                  <a16:creationId xmlns:a16="http://schemas.microsoft.com/office/drawing/2014/main" id="{C83A784A-61CF-A8F6-3BFA-CBD6BBED448D}"/>
                </a:ext>
              </a:extLst>
            </p:cNvPr>
            <p:cNvSpPr/>
            <p:nvPr/>
          </p:nvSpPr>
          <p:spPr>
            <a:xfrm>
              <a:off x="4084035" y="5032932"/>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TextBox 106">
              <a:extLst>
                <a:ext uri="{FF2B5EF4-FFF2-40B4-BE49-F238E27FC236}">
                  <a16:creationId xmlns:a16="http://schemas.microsoft.com/office/drawing/2014/main" id="{886424CB-BD8C-14A8-4918-A9C60906DA1F}"/>
                </a:ext>
              </a:extLst>
            </p:cNvPr>
            <p:cNvSpPr txBox="1"/>
            <p:nvPr/>
          </p:nvSpPr>
          <p:spPr>
            <a:xfrm>
              <a:off x="4047255" y="5009161"/>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20</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4" name="Group 33">
            <a:extLst>
              <a:ext uri="{FF2B5EF4-FFF2-40B4-BE49-F238E27FC236}">
                <a16:creationId xmlns:a16="http://schemas.microsoft.com/office/drawing/2014/main" id="{1C26E299-EFC1-AD95-AB2F-E8275C6E8A31}"/>
              </a:ext>
            </a:extLst>
          </p:cNvPr>
          <p:cNvGrpSpPr/>
          <p:nvPr/>
        </p:nvGrpSpPr>
        <p:grpSpPr>
          <a:xfrm>
            <a:off x="5460010" y="4951661"/>
            <a:ext cx="306494" cy="230832"/>
            <a:chOff x="5460010" y="5013615"/>
            <a:chExt cx="306494" cy="230832"/>
          </a:xfrm>
        </p:grpSpPr>
        <p:sp>
          <p:nvSpPr>
            <p:cNvPr id="108" name="Circle: Hollow 107">
              <a:extLst>
                <a:ext uri="{FF2B5EF4-FFF2-40B4-BE49-F238E27FC236}">
                  <a16:creationId xmlns:a16="http://schemas.microsoft.com/office/drawing/2014/main" id="{C5EC7928-5F78-5C0E-B149-0A3B3091BC6B}"/>
                </a:ext>
              </a:extLst>
            </p:cNvPr>
            <p:cNvSpPr/>
            <p:nvPr/>
          </p:nvSpPr>
          <p:spPr>
            <a:xfrm>
              <a:off x="5499130" y="5034923"/>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TextBox 108">
              <a:extLst>
                <a:ext uri="{FF2B5EF4-FFF2-40B4-BE49-F238E27FC236}">
                  <a16:creationId xmlns:a16="http://schemas.microsoft.com/office/drawing/2014/main" id="{BBB1A1FD-5C78-8386-C176-6A9DB2F94B3B}"/>
                </a:ext>
              </a:extLst>
            </p:cNvPr>
            <p:cNvSpPr txBox="1"/>
            <p:nvPr/>
          </p:nvSpPr>
          <p:spPr>
            <a:xfrm>
              <a:off x="5460010" y="5013615"/>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21</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5" name="Group 34">
            <a:extLst>
              <a:ext uri="{FF2B5EF4-FFF2-40B4-BE49-F238E27FC236}">
                <a16:creationId xmlns:a16="http://schemas.microsoft.com/office/drawing/2014/main" id="{8944F26C-2340-1D80-63F0-0B659CB7F5BD}"/>
              </a:ext>
            </a:extLst>
          </p:cNvPr>
          <p:cNvGrpSpPr/>
          <p:nvPr/>
        </p:nvGrpSpPr>
        <p:grpSpPr>
          <a:xfrm>
            <a:off x="6868088" y="4951661"/>
            <a:ext cx="306494" cy="230832"/>
            <a:chOff x="6868088" y="5005646"/>
            <a:chExt cx="306494" cy="230832"/>
          </a:xfrm>
        </p:grpSpPr>
        <p:sp>
          <p:nvSpPr>
            <p:cNvPr id="110" name="Circle: Hollow 109">
              <a:extLst>
                <a:ext uri="{FF2B5EF4-FFF2-40B4-BE49-F238E27FC236}">
                  <a16:creationId xmlns:a16="http://schemas.microsoft.com/office/drawing/2014/main" id="{5F465A6B-587B-A716-0C30-6CF7734683C6}"/>
                </a:ext>
              </a:extLst>
            </p:cNvPr>
            <p:cNvSpPr/>
            <p:nvPr/>
          </p:nvSpPr>
          <p:spPr>
            <a:xfrm>
              <a:off x="6914225" y="5021924"/>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TextBox 110">
              <a:extLst>
                <a:ext uri="{FF2B5EF4-FFF2-40B4-BE49-F238E27FC236}">
                  <a16:creationId xmlns:a16="http://schemas.microsoft.com/office/drawing/2014/main" id="{BB252929-DB2B-98F8-6659-B75EBB18A86D}"/>
                </a:ext>
              </a:extLst>
            </p:cNvPr>
            <p:cNvSpPr txBox="1"/>
            <p:nvPr/>
          </p:nvSpPr>
          <p:spPr>
            <a:xfrm>
              <a:off x="6868088" y="5005646"/>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22</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6" name="Group 35">
            <a:extLst>
              <a:ext uri="{FF2B5EF4-FFF2-40B4-BE49-F238E27FC236}">
                <a16:creationId xmlns:a16="http://schemas.microsoft.com/office/drawing/2014/main" id="{EAB2FDC0-0422-1B8E-8CF7-7F1FEBF33806}"/>
              </a:ext>
            </a:extLst>
          </p:cNvPr>
          <p:cNvGrpSpPr/>
          <p:nvPr/>
        </p:nvGrpSpPr>
        <p:grpSpPr>
          <a:xfrm>
            <a:off x="8283183" y="4951661"/>
            <a:ext cx="306494" cy="230832"/>
            <a:chOff x="8283183" y="4992647"/>
            <a:chExt cx="306494" cy="230832"/>
          </a:xfrm>
        </p:grpSpPr>
        <p:sp>
          <p:nvSpPr>
            <p:cNvPr id="112" name="Circle: Hollow 111">
              <a:extLst>
                <a:ext uri="{FF2B5EF4-FFF2-40B4-BE49-F238E27FC236}">
                  <a16:creationId xmlns:a16="http://schemas.microsoft.com/office/drawing/2014/main" id="{0ACECDFB-E148-09C7-5B54-A525E75F7655}"/>
                </a:ext>
              </a:extLst>
            </p:cNvPr>
            <p:cNvSpPr/>
            <p:nvPr/>
          </p:nvSpPr>
          <p:spPr>
            <a:xfrm>
              <a:off x="8329320" y="5008925"/>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TextBox 112">
              <a:extLst>
                <a:ext uri="{FF2B5EF4-FFF2-40B4-BE49-F238E27FC236}">
                  <a16:creationId xmlns:a16="http://schemas.microsoft.com/office/drawing/2014/main" id="{C3FF5077-E66A-9718-CA90-52E11CA3DBFA}"/>
                </a:ext>
              </a:extLst>
            </p:cNvPr>
            <p:cNvSpPr txBox="1"/>
            <p:nvPr/>
          </p:nvSpPr>
          <p:spPr>
            <a:xfrm>
              <a:off x="8283183" y="4992647"/>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23</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7" name="Group 36">
            <a:extLst>
              <a:ext uri="{FF2B5EF4-FFF2-40B4-BE49-F238E27FC236}">
                <a16:creationId xmlns:a16="http://schemas.microsoft.com/office/drawing/2014/main" id="{1B7784DC-2298-21AC-A66C-13674579CD1E}"/>
              </a:ext>
            </a:extLst>
          </p:cNvPr>
          <p:cNvGrpSpPr/>
          <p:nvPr/>
        </p:nvGrpSpPr>
        <p:grpSpPr>
          <a:xfrm>
            <a:off x="9699377" y="4951661"/>
            <a:ext cx="306494" cy="230832"/>
            <a:chOff x="9699377" y="4979647"/>
            <a:chExt cx="306494" cy="230832"/>
          </a:xfrm>
        </p:grpSpPr>
        <p:sp>
          <p:nvSpPr>
            <p:cNvPr id="114" name="Circle: Hollow 113">
              <a:extLst>
                <a:ext uri="{FF2B5EF4-FFF2-40B4-BE49-F238E27FC236}">
                  <a16:creationId xmlns:a16="http://schemas.microsoft.com/office/drawing/2014/main" id="{B4A9D43C-78A8-D266-3C8A-98C3F4A667AA}"/>
                </a:ext>
              </a:extLst>
            </p:cNvPr>
            <p:cNvSpPr/>
            <p:nvPr/>
          </p:nvSpPr>
          <p:spPr>
            <a:xfrm>
              <a:off x="9744415" y="4995926"/>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TextBox 114">
              <a:extLst>
                <a:ext uri="{FF2B5EF4-FFF2-40B4-BE49-F238E27FC236}">
                  <a16:creationId xmlns:a16="http://schemas.microsoft.com/office/drawing/2014/main" id="{F26EBA44-28AD-319A-62CC-AFCE992A9B4A}"/>
                </a:ext>
              </a:extLst>
            </p:cNvPr>
            <p:cNvSpPr txBox="1"/>
            <p:nvPr/>
          </p:nvSpPr>
          <p:spPr>
            <a:xfrm>
              <a:off x="9699377" y="4979647"/>
              <a:ext cx="30649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ptos" panose="02110004020202020204"/>
                  <a:ea typeface="+mn-ea"/>
                  <a:cs typeface="+mn-cs"/>
                </a:rPr>
                <a:t>24</a:t>
              </a:r>
              <a:endParaRPr kumimoji="0" lang="en-GB" sz="9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25" name="Group 124">
            <a:extLst>
              <a:ext uri="{FF2B5EF4-FFF2-40B4-BE49-F238E27FC236}">
                <a16:creationId xmlns:a16="http://schemas.microsoft.com/office/drawing/2014/main" id="{B6365106-350B-6F61-B398-E243DC0F6B33}"/>
              </a:ext>
            </a:extLst>
          </p:cNvPr>
          <p:cNvGrpSpPr/>
          <p:nvPr/>
        </p:nvGrpSpPr>
        <p:grpSpPr>
          <a:xfrm>
            <a:off x="1707497" y="1835274"/>
            <a:ext cx="198275" cy="198275"/>
            <a:chOff x="635700" y="1932000"/>
            <a:chExt cx="198275" cy="198275"/>
          </a:xfrm>
        </p:grpSpPr>
        <p:pic>
          <p:nvPicPr>
            <p:cNvPr id="126" name="Graphic 125" descr="Checkmark with solid fill">
              <a:extLst>
                <a:ext uri="{FF2B5EF4-FFF2-40B4-BE49-F238E27FC236}">
                  <a16:creationId xmlns:a16="http://schemas.microsoft.com/office/drawing/2014/main" id="{2D692916-303B-A13E-6526-D3C5DFBA5B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099" y="1966399"/>
              <a:ext cx="129475" cy="129475"/>
            </a:xfrm>
            <a:prstGeom prst="rect">
              <a:avLst/>
            </a:prstGeom>
          </p:spPr>
        </p:pic>
        <p:sp>
          <p:nvSpPr>
            <p:cNvPr id="127" name="Circle: Hollow 126">
              <a:extLst>
                <a:ext uri="{FF2B5EF4-FFF2-40B4-BE49-F238E27FC236}">
                  <a16:creationId xmlns:a16="http://schemas.microsoft.com/office/drawing/2014/main" id="{CA422B1A-BE34-E577-11B0-9B41BEA812AD}"/>
                </a:ext>
              </a:extLst>
            </p:cNvPr>
            <p:cNvSpPr/>
            <p:nvPr/>
          </p:nvSpPr>
          <p:spPr>
            <a:xfrm>
              <a:off x="635700" y="1932000"/>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28" name="Group 127">
            <a:extLst>
              <a:ext uri="{FF2B5EF4-FFF2-40B4-BE49-F238E27FC236}">
                <a16:creationId xmlns:a16="http://schemas.microsoft.com/office/drawing/2014/main" id="{CD7704F6-7493-6760-9753-AF7C1077758E}"/>
              </a:ext>
            </a:extLst>
          </p:cNvPr>
          <p:cNvGrpSpPr/>
          <p:nvPr/>
        </p:nvGrpSpPr>
        <p:grpSpPr>
          <a:xfrm>
            <a:off x="5920210" y="1835274"/>
            <a:ext cx="198275" cy="198275"/>
            <a:chOff x="635700" y="1932000"/>
            <a:chExt cx="198275" cy="198275"/>
          </a:xfrm>
        </p:grpSpPr>
        <p:pic>
          <p:nvPicPr>
            <p:cNvPr id="129" name="Graphic 128" descr="Checkmark with solid fill">
              <a:extLst>
                <a:ext uri="{FF2B5EF4-FFF2-40B4-BE49-F238E27FC236}">
                  <a16:creationId xmlns:a16="http://schemas.microsoft.com/office/drawing/2014/main" id="{8E6B8841-15C1-210B-5F70-5CF9068DD44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099" y="1966399"/>
              <a:ext cx="129475" cy="129475"/>
            </a:xfrm>
            <a:prstGeom prst="rect">
              <a:avLst/>
            </a:prstGeom>
          </p:spPr>
        </p:pic>
        <p:sp>
          <p:nvSpPr>
            <p:cNvPr id="130" name="Circle: Hollow 129">
              <a:extLst>
                <a:ext uri="{FF2B5EF4-FFF2-40B4-BE49-F238E27FC236}">
                  <a16:creationId xmlns:a16="http://schemas.microsoft.com/office/drawing/2014/main" id="{35330865-35DC-6732-E712-CCED8AB524E8}"/>
                </a:ext>
              </a:extLst>
            </p:cNvPr>
            <p:cNvSpPr/>
            <p:nvPr/>
          </p:nvSpPr>
          <p:spPr>
            <a:xfrm>
              <a:off x="635700" y="1932000"/>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31" name="Group 130">
            <a:extLst>
              <a:ext uri="{FF2B5EF4-FFF2-40B4-BE49-F238E27FC236}">
                <a16:creationId xmlns:a16="http://schemas.microsoft.com/office/drawing/2014/main" id="{7BB59DE0-417A-BA74-D5D2-5B475B1C41A5}"/>
              </a:ext>
            </a:extLst>
          </p:cNvPr>
          <p:cNvGrpSpPr/>
          <p:nvPr/>
        </p:nvGrpSpPr>
        <p:grpSpPr>
          <a:xfrm>
            <a:off x="1110867" y="3632352"/>
            <a:ext cx="198275" cy="198275"/>
            <a:chOff x="635700" y="1932000"/>
            <a:chExt cx="198275" cy="198275"/>
          </a:xfrm>
        </p:grpSpPr>
        <p:pic>
          <p:nvPicPr>
            <p:cNvPr id="132" name="Graphic 131" descr="Checkmark with solid fill">
              <a:extLst>
                <a:ext uri="{FF2B5EF4-FFF2-40B4-BE49-F238E27FC236}">
                  <a16:creationId xmlns:a16="http://schemas.microsoft.com/office/drawing/2014/main" id="{357F2540-592E-2E72-A803-74BD0A3A868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099" y="1966399"/>
              <a:ext cx="129475" cy="129475"/>
            </a:xfrm>
            <a:prstGeom prst="rect">
              <a:avLst/>
            </a:prstGeom>
          </p:spPr>
        </p:pic>
        <p:sp>
          <p:nvSpPr>
            <p:cNvPr id="133" name="Circle: Hollow 132">
              <a:extLst>
                <a:ext uri="{FF2B5EF4-FFF2-40B4-BE49-F238E27FC236}">
                  <a16:creationId xmlns:a16="http://schemas.microsoft.com/office/drawing/2014/main" id="{A7E7C478-20CA-F6C6-5FC2-7D7E38560085}"/>
                </a:ext>
              </a:extLst>
            </p:cNvPr>
            <p:cNvSpPr/>
            <p:nvPr/>
          </p:nvSpPr>
          <p:spPr>
            <a:xfrm>
              <a:off x="635700" y="1932000"/>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34" name="Group 133">
            <a:extLst>
              <a:ext uri="{FF2B5EF4-FFF2-40B4-BE49-F238E27FC236}">
                <a16:creationId xmlns:a16="http://schemas.microsoft.com/office/drawing/2014/main" id="{C818DFD2-E485-D6AB-2EDD-CEEF7F6B98CC}"/>
              </a:ext>
            </a:extLst>
          </p:cNvPr>
          <p:cNvGrpSpPr/>
          <p:nvPr/>
        </p:nvGrpSpPr>
        <p:grpSpPr>
          <a:xfrm>
            <a:off x="5205678" y="3417696"/>
            <a:ext cx="198275" cy="198275"/>
            <a:chOff x="635700" y="1932000"/>
            <a:chExt cx="198275" cy="198275"/>
          </a:xfrm>
        </p:grpSpPr>
        <p:pic>
          <p:nvPicPr>
            <p:cNvPr id="135" name="Graphic 134" descr="Checkmark with solid fill">
              <a:extLst>
                <a:ext uri="{FF2B5EF4-FFF2-40B4-BE49-F238E27FC236}">
                  <a16:creationId xmlns:a16="http://schemas.microsoft.com/office/drawing/2014/main" id="{B1870FBD-BED3-07ED-7F8E-CD3DAD9DFDE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099" y="1966399"/>
              <a:ext cx="129475" cy="129475"/>
            </a:xfrm>
            <a:prstGeom prst="rect">
              <a:avLst/>
            </a:prstGeom>
          </p:spPr>
        </p:pic>
        <p:sp>
          <p:nvSpPr>
            <p:cNvPr id="136" name="Circle: Hollow 135">
              <a:extLst>
                <a:ext uri="{FF2B5EF4-FFF2-40B4-BE49-F238E27FC236}">
                  <a16:creationId xmlns:a16="http://schemas.microsoft.com/office/drawing/2014/main" id="{A7E6B4B8-E782-D912-4EE2-E14D74FCABAF}"/>
                </a:ext>
              </a:extLst>
            </p:cNvPr>
            <p:cNvSpPr/>
            <p:nvPr/>
          </p:nvSpPr>
          <p:spPr>
            <a:xfrm>
              <a:off x="635700" y="1932000"/>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37" name="Group 136">
            <a:extLst>
              <a:ext uri="{FF2B5EF4-FFF2-40B4-BE49-F238E27FC236}">
                <a16:creationId xmlns:a16="http://schemas.microsoft.com/office/drawing/2014/main" id="{A26A3E0C-E356-6126-D84E-383CAB112D01}"/>
              </a:ext>
            </a:extLst>
          </p:cNvPr>
          <p:cNvGrpSpPr/>
          <p:nvPr/>
        </p:nvGrpSpPr>
        <p:grpSpPr>
          <a:xfrm>
            <a:off x="9525344" y="3417696"/>
            <a:ext cx="198275" cy="198275"/>
            <a:chOff x="635700" y="1932000"/>
            <a:chExt cx="198275" cy="198275"/>
          </a:xfrm>
        </p:grpSpPr>
        <p:pic>
          <p:nvPicPr>
            <p:cNvPr id="138" name="Graphic 137" descr="Checkmark with solid fill">
              <a:extLst>
                <a:ext uri="{FF2B5EF4-FFF2-40B4-BE49-F238E27FC236}">
                  <a16:creationId xmlns:a16="http://schemas.microsoft.com/office/drawing/2014/main" id="{0F12A248-4F7A-1A69-902F-5C03F77E373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099" y="1966399"/>
              <a:ext cx="129475" cy="129475"/>
            </a:xfrm>
            <a:prstGeom prst="rect">
              <a:avLst/>
            </a:prstGeom>
          </p:spPr>
        </p:pic>
        <p:sp>
          <p:nvSpPr>
            <p:cNvPr id="139" name="Circle: Hollow 138">
              <a:extLst>
                <a:ext uri="{FF2B5EF4-FFF2-40B4-BE49-F238E27FC236}">
                  <a16:creationId xmlns:a16="http://schemas.microsoft.com/office/drawing/2014/main" id="{5C7F0908-2F7A-067B-05FA-7F5DA9D20A3C}"/>
                </a:ext>
              </a:extLst>
            </p:cNvPr>
            <p:cNvSpPr/>
            <p:nvPr/>
          </p:nvSpPr>
          <p:spPr>
            <a:xfrm>
              <a:off x="635700" y="1932000"/>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0" name="Group 139">
            <a:extLst>
              <a:ext uri="{FF2B5EF4-FFF2-40B4-BE49-F238E27FC236}">
                <a16:creationId xmlns:a16="http://schemas.microsoft.com/office/drawing/2014/main" id="{427B13AC-1D55-8AEE-D9DF-C1B73D7D53B3}"/>
              </a:ext>
            </a:extLst>
          </p:cNvPr>
          <p:cNvGrpSpPr/>
          <p:nvPr/>
        </p:nvGrpSpPr>
        <p:grpSpPr>
          <a:xfrm>
            <a:off x="10170298" y="1857759"/>
            <a:ext cx="198275" cy="198275"/>
            <a:chOff x="635700" y="1932000"/>
            <a:chExt cx="198275" cy="198275"/>
          </a:xfrm>
        </p:grpSpPr>
        <p:pic>
          <p:nvPicPr>
            <p:cNvPr id="141" name="Graphic 140" descr="Checkmark with solid fill">
              <a:extLst>
                <a:ext uri="{FF2B5EF4-FFF2-40B4-BE49-F238E27FC236}">
                  <a16:creationId xmlns:a16="http://schemas.microsoft.com/office/drawing/2014/main" id="{B2366128-02D5-57C8-0E22-6235B5661A4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099" y="1966399"/>
              <a:ext cx="129475" cy="129475"/>
            </a:xfrm>
            <a:prstGeom prst="rect">
              <a:avLst/>
            </a:prstGeom>
          </p:spPr>
        </p:pic>
        <p:sp>
          <p:nvSpPr>
            <p:cNvPr id="142" name="Circle: Hollow 141">
              <a:extLst>
                <a:ext uri="{FF2B5EF4-FFF2-40B4-BE49-F238E27FC236}">
                  <a16:creationId xmlns:a16="http://schemas.microsoft.com/office/drawing/2014/main" id="{888F6A91-2EA8-D18F-E31A-9978E834FFC5}"/>
                </a:ext>
              </a:extLst>
            </p:cNvPr>
            <p:cNvSpPr/>
            <p:nvPr/>
          </p:nvSpPr>
          <p:spPr>
            <a:xfrm>
              <a:off x="635700" y="1932000"/>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3" name="Group 142">
            <a:extLst>
              <a:ext uri="{FF2B5EF4-FFF2-40B4-BE49-F238E27FC236}">
                <a16:creationId xmlns:a16="http://schemas.microsoft.com/office/drawing/2014/main" id="{19FC0A48-B05C-4413-3DBC-4EC910421691}"/>
              </a:ext>
            </a:extLst>
          </p:cNvPr>
          <p:cNvGrpSpPr/>
          <p:nvPr/>
        </p:nvGrpSpPr>
        <p:grpSpPr>
          <a:xfrm>
            <a:off x="831895" y="6516627"/>
            <a:ext cx="198275" cy="198275"/>
            <a:chOff x="635700" y="1932000"/>
            <a:chExt cx="198275" cy="198275"/>
          </a:xfrm>
        </p:grpSpPr>
        <p:pic>
          <p:nvPicPr>
            <p:cNvPr id="144" name="Graphic 143" descr="Checkmark with solid fill">
              <a:extLst>
                <a:ext uri="{FF2B5EF4-FFF2-40B4-BE49-F238E27FC236}">
                  <a16:creationId xmlns:a16="http://schemas.microsoft.com/office/drawing/2014/main" id="{2EF1945C-CDFB-99C0-F3FF-897A1ABF321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099" y="1966399"/>
              <a:ext cx="129475" cy="129475"/>
            </a:xfrm>
            <a:prstGeom prst="rect">
              <a:avLst/>
            </a:prstGeom>
          </p:spPr>
        </p:pic>
        <p:sp>
          <p:nvSpPr>
            <p:cNvPr id="145" name="Circle: Hollow 144">
              <a:extLst>
                <a:ext uri="{FF2B5EF4-FFF2-40B4-BE49-F238E27FC236}">
                  <a16:creationId xmlns:a16="http://schemas.microsoft.com/office/drawing/2014/main" id="{28E11D2D-B206-1998-A37B-E23304590263}"/>
                </a:ext>
              </a:extLst>
            </p:cNvPr>
            <p:cNvSpPr/>
            <p:nvPr/>
          </p:nvSpPr>
          <p:spPr>
            <a:xfrm>
              <a:off x="635700" y="1932000"/>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6" name="Group 145">
            <a:extLst>
              <a:ext uri="{FF2B5EF4-FFF2-40B4-BE49-F238E27FC236}">
                <a16:creationId xmlns:a16="http://schemas.microsoft.com/office/drawing/2014/main" id="{5BAE6FEE-3C43-B62B-9A64-326411775967}"/>
              </a:ext>
            </a:extLst>
          </p:cNvPr>
          <p:cNvGrpSpPr/>
          <p:nvPr/>
        </p:nvGrpSpPr>
        <p:grpSpPr>
          <a:xfrm>
            <a:off x="5855471" y="4965685"/>
            <a:ext cx="198275" cy="198275"/>
            <a:chOff x="635700" y="1932000"/>
            <a:chExt cx="198275" cy="198275"/>
          </a:xfrm>
        </p:grpSpPr>
        <p:pic>
          <p:nvPicPr>
            <p:cNvPr id="147" name="Graphic 146" descr="Checkmark with solid fill">
              <a:extLst>
                <a:ext uri="{FF2B5EF4-FFF2-40B4-BE49-F238E27FC236}">
                  <a16:creationId xmlns:a16="http://schemas.microsoft.com/office/drawing/2014/main" id="{84D7AE5B-5C8A-B97F-A2C9-6D23FED2081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099" y="1966399"/>
              <a:ext cx="129475" cy="129475"/>
            </a:xfrm>
            <a:prstGeom prst="rect">
              <a:avLst/>
            </a:prstGeom>
          </p:spPr>
        </p:pic>
        <p:sp>
          <p:nvSpPr>
            <p:cNvPr id="148" name="Circle: Hollow 147">
              <a:extLst>
                <a:ext uri="{FF2B5EF4-FFF2-40B4-BE49-F238E27FC236}">
                  <a16:creationId xmlns:a16="http://schemas.microsoft.com/office/drawing/2014/main" id="{2B164236-E24B-5CAA-7C81-7437396C4B0E}"/>
                </a:ext>
              </a:extLst>
            </p:cNvPr>
            <p:cNvSpPr/>
            <p:nvPr/>
          </p:nvSpPr>
          <p:spPr>
            <a:xfrm>
              <a:off x="635700" y="1932000"/>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9" name="Group 148">
            <a:extLst>
              <a:ext uri="{FF2B5EF4-FFF2-40B4-BE49-F238E27FC236}">
                <a16:creationId xmlns:a16="http://schemas.microsoft.com/office/drawing/2014/main" id="{C8DBC183-77B9-93E0-AF83-C106847897B8}"/>
              </a:ext>
            </a:extLst>
          </p:cNvPr>
          <p:cNvGrpSpPr/>
          <p:nvPr/>
        </p:nvGrpSpPr>
        <p:grpSpPr>
          <a:xfrm>
            <a:off x="10071162" y="4965685"/>
            <a:ext cx="198275" cy="198275"/>
            <a:chOff x="635700" y="1932000"/>
            <a:chExt cx="198275" cy="198275"/>
          </a:xfrm>
        </p:grpSpPr>
        <p:pic>
          <p:nvPicPr>
            <p:cNvPr id="150" name="Graphic 149" descr="Checkmark with solid fill">
              <a:extLst>
                <a:ext uri="{FF2B5EF4-FFF2-40B4-BE49-F238E27FC236}">
                  <a16:creationId xmlns:a16="http://schemas.microsoft.com/office/drawing/2014/main" id="{CD74BB0A-2AC3-8785-D266-BC34F50F9BA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099" y="1966399"/>
              <a:ext cx="129475" cy="129475"/>
            </a:xfrm>
            <a:prstGeom prst="rect">
              <a:avLst/>
            </a:prstGeom>
          </p:spPr>
        </p:pic>
        <p:sp>
          <p:nvSpPr>
            <p:cNvPr id="151" name="Circle: Hollow 150">
              <a:extLst>
                <a:ext uri="{FF2B5EF4-FFF2-40B4-BE49-F238E27FC236}">
                  <a16:creationId xmlns:a16="http://schemas.microsoft.com/office/drawing/2014/main" id="{ECA37903-6EB0-204D-8A2A-F2E249234731}"/>
                </a:ext>
              </a:extLst>
            </p:cNvPr>
            <p:cNvSpPr/>
            <p:nvPr/>
          </p:nvSpPr>
          <p:spPr>
            <a:xfrm>
              <a:off x="635700" y="1932000"/>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2" name="TextBox 171">
            <a:extLst>
              <a:ext uri="{FF2B5EF4-FFF2-40B4-BE49-F238E27FC236}">
                <a16:creationId xmlns:a16="http://schemas.microsoft.com/office/drawing/2014/main" id="{39B62D0B-BDC7-C3FA-ECAD-8A9245EEF98E}"/>
              </a:ext>
            </a:extLst>
          </p:cNvPr>
          <p:cNvSpPr txBox="1"/>
          <p:nvPr/>
        </p:nvSpPr>
        <p:spPr>
          <a:xfrm>
            <a:off x="281940" y="1077335"/>
            <a:ext cx="1508746" cy="446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Course Starts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Duration 24 months</a:t>
            </a:r>
            <a:endPar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74" name="Group 173">
            <a:extLst>
              <a:ext uri="{FF2B5EF4-FFF2-40B4-BE49-F238E27FC236}">
                <a16:creationId xmlns:a16="http://schemas.microsoft.com/office/drawing/2014/main" id="{64BE02AF-BA93-54C4-E66F-263AF9CE6CBE}"/>
              </a:ext>
            </a:extLst>
          </p:cNvPr>
          <p:cNvGrpSpPr/>
          <p:nvPr/>
        </p:nvGrpSpPr>
        <p:grpSpPr>
          <a:xfrm>
            <a:off x="10448522" y="1870492"/>
            <a:ext cx="486000" cy="486000"/>
            <a:chOff x="8671142" y="1714620"/>
            <a:chExt cx="486000" cy="486000"/>
          </a:xfrm>
          <a:solidFill>
            <a:schemeClr val="bg1"/>
          </a:solidFill>
        </p:grpSpPr>
        <p:pic>
          <p:nvPicPr>
            <p:cNvPr id="175" name="Graphic 174" descr="Graduation cap with solid fill">
              <a:extLst>
                <a:ext uri="{FF2B5EF4-FFF2-40B4-BE49-F238E27FC236}">
                  <a16:creationId xmlns:a16="http://schemas.microsoft.com/office/drawing/2014/main" id="{B615D73C-DBCF-F8D6-23B7-7F8C81C6DF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4402" y="1786380"/>
              <a:ext cx="285240" cy="285240"/>
            </a:xfrm>
            <a:prstGeom prst="rect">
              <a:avLst/>
            </a:prstGeom>
          </p:spPr>
        </p:pic>
        <p:pic>
          <p:nvPicPr>
            <p:cNvPr id="176" name="Graphic 175" descr="Laptop with solid fill">
              <a:extLst>
                <a:ext uri="{FF2B5EF4-FFF2-40B4-BE49-F238E27FC236}">
                  <a16:creationId xmlns:a16="http://schemas.microsoft.com/office/drawing/2014/main" id="{7C121555-B869-36F0-3E5E-4C16A3C2CD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1142" y="1714620"/>
              <a:ext cx="486000" cy="486000"/>
            </a:xfrm>
            <a:prstGeom prst="rect">
              <a:avLst/>
            </a:prstGeom>
          </p:spPr>
        </p:pic>
      </p:grpSp>
      <p:grpSp>
        <p:nvGrpSpPr>
          <p:cNvPr id="178" name="Group 177">
            <a:extLst>
              <a:ext uri="{FF2B5EF4-FFF2-40B4-BE49-F238E27FC236}">
                <a16:creationId xmlns:a16="http://schemas.microsoft.com/office/drawing/2014/main" id="{9F324721-67D8-6390-8605-8641323DD7C6}"/>
              </a:ext>
            </a:extLst>
          </p:cNvPr>
          <p:cNvGrpSpPr/>
          <p:nvPr/>
        </p:nvGrpSpPr>
        <p:grpSpPr>
          <a:xfrm>
            <a:off x="8677620" y="1709476"/>
            <a:ext cx="486000" cy="486000"/>
            <a:chOff x="8671142" y="1714620"/>
            <a:chExt cx="486000" cy="486000"/>
          </a:xfrm>
          <a:solidFill>
            <a:schemeClr val="bg1"/>
          </a:solidFill>
        </p:grpSpPr>
        <p:pic>
          <p:nvPicPr>
            <p:cNvPr id="179" name="Graphic 178" descr="Graduation cap with solid fill">
              <a:extLst>
                <a:ext uri="{FF2B5EF4-FFF2-40B4-BE49-F238E27FC236}">
                  <a16:creationId xmlns:a16="http://schemas.microsoft.com/office/drawing/2014/main" id="{6EF765FB-A034-1641-7DFE-3319B49047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4402" y="1786380"/>
              <a:ext cx="285240" cy="285240"/>
            </a:xfrm>
            <a:prstGeom prst="rect">
              <a:avLst/>
            </a:prstGeom>
          </p:spPr>
        </p:pic>
        <p:pic>
          <p:nvPicPr>
            <p:cNvPr id="180" name="Graphic 179" descr="Laptop with solid fill">
              <a:extLst>
                <a:ext uri="{FF2B5EF4-FFF2-40B4-BE49-F238E27FC236}">
                  <a16:creationId xmlns:a16="http://schemas.microsoft.com/office/drawing/2014/main" id="{BB6CF34E-77F2-A8E2-9C89-5C87FAFEE7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1142" y="1714620"/>
              <a:ext cx="486000" cy="486000"/>
            </a:xfrm>
            <a:prstGeom prst="rect">
              <a:avLst/>
            </a:prstGeom>
          </p:spPr>
        </p:pic>
      </p:grpSp>
      <p:grpSp>
        <p:nvGrpSpPr>
          <p:cNvPr id="181" name="Group 180">
            <a:extLst>
              <a:ext uri="{FF2B5EF4-FFF2-40B4-BE49-F238E27FC236}">
                <a16:creationId xmlns:a16="http://schemas.microsoft.com/office/drawing/2014/main" id="{907D8602-D44A-8E43-4218-13B31E315CC2}"/>
              </a:ext>
            </a:extLst>
          </p:cNvPr>
          <p:cNvGrpSpPr/>
          <p:nvPr/>
        </p:nvGrpSpPr>
        <p:grpSpPr>
          <a:xfrm>
            <a:off x="2225158" y="3270466"/>
            <a:ext cx="486000" cy="486000"/>
            <a:chOff x="2218680" y="3275610"/>
            <a:chExt cx="486000" cy="486000"/>
          </a:xfrm>
          <a:solidFill>
            <a:schemeClr val="bg1"/>
          </a:solidFill>
        </p:grpSpPr>
        <p:pic>
          <p:nvPicPr>
            <p:cNvPr id="182" name="Graphic 181" descr="Laptop with solid fill">
              <a:extLst>
                <a:ext uri="{FF2B5EF4-FFF2-40B4-BE49-F238E27FC236}">
                  <a16:creationId xmlns:a16="http://schemas.microsoft.com/office/drawing/2014/main" id="{6173A1E5-8B77-BEE4-89C0-F4F59BB7DB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18680" y="3275610"/>
              <a:ext cx="486000" cy="486000"/>
            </a:xfrm>
            <a:prstGeom prst="rect">
              <a:avLst/>
            </a:prstGeom>
          </p:spPr>
        </p:pic>
        <p:pic>
          <p:nvPicPr>
            <p:cNvPr id="183" name="Graphic 182" descr="Graduation cap with solid fill">
              <a:extLst>
                <a:ext uri="{FF2B5EF4-FFF2-40B4-BE49-F238E27FC236}">
                  <a16:creationId xmlns:a16="http://schemas.microsoft.com/office/drawing/2014/main" id="{E4FC9F43-EA2E-D3B4-028D-0A02CAFD98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19060" y="3353130"/>
              <a:ext cx="285240" cy="285240"/>
            </a:xfrm>
            <a:prstGeom prst="rect">
              <a:avLst/>
            </a:prstGeom>
          </p:spPr>
        </p:pic>
      </p:grpSp>
      <p:grpSp>
        <p:nvGrpSpPr>
          <p:cNvPr id="184" name="Group 183">
            <a:extLst>
              <a:ext uri="{FF2B5EF4-FFF2-40B4-BE49-F238E27FC236}">
                <a16:creationId xmlns:a16="http://schemas.microsoft.com/office/drawing/2014/main" id="{8B89CBBE-DC60-57EF-EC55-1D7B60B2941D}"/>
              </a:ext>
            </a:extLst>
          </p:cNvPr>
          <p:cNvGrpSpPr/>
          <p:nvPr/>
        </p:nvGrpSpPr>
        <p:grpSpPr>
          <a:xfrm>
            <a:off x="3041338" y="1709476"/>
            <a:ext cx="486000" cy="486000"/>
            <a:chOff x="3034860" y="1734720"/>
            <a:chExt cx="486000" cy="486000"/>
          </a:xfrm>
          <a:solidFill>
            <a:schemeClr val="bg1"/>
          </a:solidFill>
        </p:grpSpPr>
        <p:pic>
          <p:nvPicPr>
            <p:cNvPr id="185" name="Graphic 184" descr="Laptop with solid fill">
              <a:extLst>
                <a:ext uri="{FF2B5EF4-FFF2-40B4-BE49-F238E27FC236}">
                  <a16:creationId xmlns:a16="http://schemas.microsoft.com/office/drawing/2014/main" id="{B7E8D797-264E-AC93-FD58-67064DA2FF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34860" y="1734720"/>
              <a:ext cx="486000" cy="486000"/>
            </a:xfrm>
            <a:prstGeom prst="rect">
              <a:avLst/>
            </a:prstGeom>
          </p:spPr>
        </p:pic>
        <p:pic>
          <p:nvPicPr>
            <p:cNvPr id="186" name="Graphic 185" descr="Graduation cap with solid fill">
              <a:extLst>
                <a:ext uri="{FF2B5EF4-FFF2-40B4-BE49-F238E27FC236}">
                  <a16:creationId xmlns:a16="http://schemas.microsoft.com/office/drawing/2014/main" id="{12A7975E-650C-217B-D4C7-A3DE628E8E5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35240" y="1813260"/>
              <a:ext cx="285240" cy="285240"/>
            </a:xfrm>
            <a:prstGeom prst="rect">
              <a:avLst/>
            </a:prstGeom>
          </p:spPr>
        </p:pic>
      </p:grpSp>
      <p:pic>
        <p:nvPicPr>
          <p:cNvPr id="187" name="Graphic 186" descr="Single gear with solid fill">
            <a:extLst>
              <a:ext uri="{FF2B5EF4-FFF2-40B4-BE49-F238E27FC236}">
                <a16:creationId xmlns:a16="http://schemas.microsoft.com/office/drawing/2014/main" id="{0EE315B4-233C-7C1D-A53D-1ED5F22FBA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63922" y="1739596"/>
            <a:ext cx="425760" cy="425760"/>
          </a:xfrm>
          <a:prstGeom prst="rect">
            <a:avLst/>
          </a:prstGeom>
        </p:spPr>
      </p:pic>
      <p:pic>
        <p:nvPicPr>
          <p:cNvPr id="188" name="Graphic 187" descr="Single gear with solid fill">
            <a:extLst>
              <a:ext uri="{FF2B5EF4-FFF2-40B4-BE49-F238E27FC236}">
                <a16:creationId xmlns:a16="http://schemas.microsoft.com/office/drawing/2014/main" id="{4282C04D-DF53-C5B3-517B-851B9CD374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80418" y="1739596"/>
            <a:ext cx="425760" cy="425760"/>
          </a:xfrm>
          <a:prstGeom prst="rect">
            <a:avLst/>
          </a:prstGeom>
        </p:spPr>
      </p:pic>
      <p:pic>
        <p:nvPicPr>
          <p:cNvPr id="189" name="Graphic 188" descr="Single gear with solid fill">
            <a:extLst>
              <a:ext uri="{FF2B5EF4-FFF2-40B4-BE49-F238E27FC236}">
                <a16:creationId xmlns:a16="http://schemas.microsoft.com/office/drawing/2014/main" id="{2082AE9E-D18B-4140-B99A-5E4EC19BD0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42577" y="1739596"/>
            <a:ext cx="425760" cy="425760"/>
          </a:xfrm>
          <a:prstGeom prst="rect">
            <a:avLst/>
          </a:prstGeom>
        </p:spPr>
      </p:pic>
      <p:grpSp>
        <p:nvGrpSpPr>
          <p:cNvPr id="199" name="Group 198">
            <a:extLst>
              <a:ext uri="{FF2B5EF4-FFF2-40B4-BE49-F238E27FC236}">
                <a16:creationId xmlns:a16="http://schemas.microsoft.com/office/drawing/2014/main" id="{3EF874AF-162F-7CE4-B000-0F9F8C5F9EAF}"/>
              </a:ext>
            </a:extLst>
          </p:cNvPr>
          <p:cNvGrpSpPr/>
          <p:nvPr/>
        </p:nvGrpSpPr>
        <p:grpSpPr>
          <a:xfrm>
            <a:off x="4491553" y="1780898"/>
            <a:ext cx="393724" cy="324934"/>
            <a:chOff x="4491553" y="1780898"/>
            <a:chExt cx="393724" cy="324934"/>
          </a:xfrm>
        </p:grpSpPr>
        <p:pic>
          <p:nvPicPr>
            <p:cNvPr id="152" name="Graphic 151" descr="Home with solid fill">
              <a:extLst>
                <a:ext uri="{FF2B5EF4-FFF2-40B4-BE49-F238E27FC236}">
                  <a16:creationId xmlns:a16="http://schemas.microsoft.com/office/drawing/2014/main" id="{A883DAC0-A409-53CB-262A-51FFCFA7661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91553" y="1786042"/>
              <a:ext cx="387246" cy="319790"/>
            </a:xfrm>
            <a:prstGeom prst="rect">
              <a:avLst/>
            </a:prstGeom>
          </p:spPr>
        </p:pic>
        <p:sp>
          <p:nvSpPr>
            <p:cNvPr id="153" name="Rectangle 152">
              <a:extLst>
                <a:ext uri="{FF2B5EF4-FFF2-40B4-BE49-F238E27FC236}">
                  <a16:creationId xmlns:a16="http://schemas.microsoft.com/office/drawing/2014/main" id="{D6E0C14A-4D9D-9A9C-AA62-2D09186324FB}"/>
                </a:ext>
              </a:extLst>
            </p:cNvPr>
            <p:cNvSpPr/>
            <p:nvPr/>
          </p:nvSpPr>
          <p:spPr>
            <a:xfrm>
              <a:off x="4632008" y="1965058"/>
              <a:ext cx="100012" cy="922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1" name="Graphic 190" descr="Home with solid fill">
              <a:extLst>
                <a:ext uri="{FF2B5EF4-FFF2-40B4-BE49-F238E27FC236}">
                  <a16:creationId xmlns:a16="http://schemas.microsoft.com/office/drawing/2014/main" id="{7276D534-38DE-CC57-477F-2AE7B2FEC5C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498031" y="1780898"/>
              <a:ext cx="387246" cy="319790"/>
            </a:xfrm>
            <a:prstGeom prst="rect">
              <a:avLst/>
            </a:prstGeom>
          </p:spPr>
        </p:pic>
        <p:sp>
          <p:nvSpPr>
            <p:cNvPr id="192" name="Rectangle 191">
              <a:extLst>
                <a:ext uri="{FF2B5EF4-FFF2-40B4-BE49-F238E27FC236}">
                  <a16:creationId xmlns:a16="http://schemas.microsoft.com/office/drawing/2014/main" id="{0A8B1681-8219-156B-C73E-BC7D73CDBBC5}"/>
                </a:ext>
              </a:extLst>
            </p:cNvPr>
            <p:cNvSpPr/>
            <p:nvPr/>
          </p:nvSpPr>
          <p:spPr>
            <a:xfrm>
              <a:off x="4638486" y="1959914"/>
              <a:ext cx="100012" cy="922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3" name="TextBox 192">
              <a:extLst>
                <a:ext uri="{FF2B5EF4-FFF2-40B4-BE49-F238E27FC236}">
                  <a16:creationId xmlns:a16="http://schemas.microsoft.com/office/drawing/2014/main" id="{9464432A-40C1-13BA-8652-7DD69D8D92BA}"/>
                </a:ext>
              </a:extLst>
            </p:cNvPr>
            <p:cNvSpPr txBox="1"/>
            <p:nvPr/>
          </p:nvSpPr>
          <p:spPr>
            <a:xfrm>
              <a:off x="4565702" y="1865519"/>
              <a:ext cx="245580"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ea"/>
                  <a:cs typeface="+mn-cs"/>
                </a:rPr>
                <a:t>3</a:t>
              </a:r>
              <a:endParaRPr kumimoji="0" lang="en-GB" sz="9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00" name="Group 199">
            <a:extLst>
              <a:ext uri="{FF2B5EF4-FFF2-40B4-BE49-F238E27FC236}">
                <a16:creationId xmlns:a16="http://schemas.microsoft.com/office/drawing/2014/main" id="{9D1C6A00-7E15-045A-63B8-861EFD469A66}"/>
              </a:ext>
            </a:extLst>
          </p:cNvPr>
          <p:cNvGrpSpPr/>
          <p:nvPr/>
        </p:nvGrpSpPr>
        <p:grpSpPr>
          <a:xfrm>
            <a:off x="10473178" y="3196603"/>
            <a:ext cx="393724" cy="324934"/>
            <a:chOff x="4491553" y="1780898"/>
            <a:chExt cx="393724" cy="324934"/>
          </a:xfrm>
        </p:grpSpPr>
        <p:pic>
          <p:nvPicPr>
            <p:cNvPr id="201" name="Graphic 200" descr="Home with solid fill">
              <a:extLst>
                <a:ext uri="{FF2B5EF4-FFF2-40B4-BE49-F238E27FC236}">
                  <a16:creationId xmlns:a16="http://schemas.microsoft.com/office/drawing/2014/main" id="{B66D7D8A-BB4E-99B0-26F6-768899393DD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91553" y="1786042"/>
              <a:ext cx="387246" cy="319790"/>
            </a:xfrm>
            <a:prstGeom prst="rect">
              <a:avLst/>
            </a:prstGeom>
          </p:spPr>
        </p:pic>
        <p:sp>
          <p:nvSpPr>
            <p:cNvPr id="202" name="Rectangle 201">
              <a:extLst>
                <a:ext uri="{FF2B5EF4-FFF2-40B4-BE49-F238E27FC236}">
                  <a16:creationId xmlns:a16="http://schemas.microsoft.com/office/drawing/2014/main" id="{4A4507A3-D798-256E-9A9B-38801A75E3A7}"/>
                </a:ext>
              </a:extLst>
            </p:cNvPr>
            <p:cNvSpPr/>
            <p:nvPr/>
          </p:nvSpPr>
          <p:spPr>
            <a:xfrm>
              <a:off x="4632008" y="1965058"/>
              <a:ext cx="100012" cy="922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3" name="Graphic 202" descr="Home with solid fill">
              <a:extLst>
                <a:ext uri="{FF2B5EF4-FFF2-40B4-BE49-F238E27FC236}">
                  <a16:creationId xmlns:a16="http://schemas.microsoft.com/office/drawing/2014/main" id="{CCE4CF96-8A4A-5C70-29C9-459D81715B3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498031" y="1780898"/>
              <a:ext cx="387246" cy="319790"/>
            </a:xfrm>
            <a:prstGeom prst="rect">
              <a:avLst/>
            </a:prstGeom>
          </p:spPr>
        </p:pic>
        <p:sp>
          <p:nvSpPr>
            <p:cNvPr id="204" name="Rectangle 203">
              <a:extLst>
                <a:ext uri="{FF2B5EF4-FFF2-40B4-BE49-F238E27FC236}">
                  <a16:creationId xmlns:a16="http://schemas.microsoft.com/office/drawing/2014/main" id="{27D20DEA-7579-AD0C-DE88-061F55FF4565}"/>
                </a:ext>
              </a:extLst>
            </p:cNvPr>
            <p:cNvSpPr/>
            <p:nvPr/>
          </p:nvSpPr>
          <p:spPr>
            <a:xfrm>
              <a:off x="4638486" y="1959914"/>
              <a:ext cx="100012" cy="922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5" name="TextBox 204">
              <a:extLst>
                <a:ext uri="{FF2B5EF4-FFF2-40B4-BE49-F238E27FC236}">
                  <a16:creationId xmlns:a16="http://schemas.microsoft.com/office/drawing/2014/main" id="{8E058BE9-807F-44C9-0DDE-D2FF728AB78E}"/>
                </a:ext>
              </a:extLst>
            </p:cNvPr>
            <p:cNvSpPr txBox="1"/>
            <p:nvPr/>
          </p:nvSpPr>
          <p:spPr>
            <a:xfrm>
              <a:off x="4565702" y="1865519"/>
              <a:ext cx="245580"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ea"/>
                  <a:cs typeface="+mn-cs"/>
                </a:rPr>
                <a:t>4</a:t>
              </a:r>
              <a:endParaRPr kumimoji="0" lang="en-GB" sz="9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06" name="Group 205">
            <a:extLst>
              <a:ext uri="{FF2B5EF4-FFF2-40B4-BE49-F238E27FC236}">
                <a16:creationId xmlns:a16="http://schemas.microsoft.com/office/drawing/2014/main" id="{5300885A-F645-6434-8C23-51F4F9B4EE92}"/>
              </a:ext>
            </a:extLst>
          </p:cNvPr>
          <p:cNvGrpSpPr/>
          <p:nvPr/>
        </p:nvGrpSpPr>
        <p:grpSpPr>
          <a:xfrm>
            <a:off x="6491670" y="3336734"/>
            <a:ext cx="393724" cy="324934"/>
            <a:chOff x="4491553" y="1780898"/>
            <a:chExt cx="393724" cy="324934"/>
          </a:xfrm>
        </p:grpSpPr>
        <p:pic>
          <p:nvPicPr>
            <p:cNvPr id="207" name="Graphic 206" descr="Home with solid fill">
              <a:extLst>
                <a:ext uri="{FF2B5EF4-FFF2-40B4-BE49-F238E27FC236}">
                  <a16:creationId xmlns:a16="http://schemas.microsoft.com/office/drawing/2014/main" id="{B7624568-60D1-A2F5-FFB8-8DEE949E656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91553" y="1786042"/>
              <a:ext cx="387246" cy="319790"/>
            </a:xfrm>
            <a:prstGeom prst="rect">
              <a:avLst/>
            </a:prstGeom>
          </p:spPr>
        </p:pic>
        <p:sp>
          <p:nvSpPr>
            <p:cNvPr id="208" name="Rectangle 207">
              <a:extLst>
                <a:ext uri="{FF2B5EF4-FFF2-40B4-BE49-F238E27FC236}">
                  <a16:creationId xmlns:a16="http://schemas.microsoft.com/office/drawing/2014/main" id="{252A6F46-CF94-7B8A-7FCB-B6F7724FBC9D}"/>
                </a:ext>
              </a:extLst>
            </p:cNvPr>
            <p:cNvSpPr/>
            <p:nvPr/>
          </p:nvSpPr>
          <p:spPr>
            <a:xfrm>
              <a:off x="4632008" y="1965058"/>
              <a:ext cx="100012" cy="922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9" name="Graphic 208" descr="Home with solid fill">
              <a:extLst>
                <a:ext uri="{FF2B5EF4-FFF2-40B4-BE49-F238E27FC236}">
                  <a16:creationId xmlns:a16="http://schemas.microsoft.com/office/drawing/2014/main" id="{779A4F80-76DB-5820-70EF-7F91F6BF7E5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498031" y="1780898"/>
              <a:ext cx="387246" cy="319790"/>
            </a:xfrm>
            <a:prstGeom prst="rect">
              <a:avLst/>
            </a:prstGeom>
          </p:spPr>
        </p:pic>
        <p:sp>
          <p:nvSpPr>
            <p:cNvPr id="210" name="Rectangle 209">
              <a:extLst>
                <a:ext uri="{FF2B5EF4-FFF2-40B4-BE49-F238E27FC236}">
                  <a16:creationId xmlns:a16="http://schemas.microsoft.com/office/drawing/2014/main" id="{D135965E-CC53-65F8-D7A6-AA50907FA6AA}"/>
                </a:ext>
              </a:extLst>
            </p:cNvPr>
            <p:cNvSpPr/>
            <p:nvPr/>
          </p:nvSpPr>
          <p:spPr>
            <a:xfrm>
              <a:off x="4638486" y="1959914"/>
              <a:ext cx="100012" cy="922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1" name="TextBox 210">
              <a:extLst>
                <a:ext uri="{FF2B5EF4-FFF2-40B4-BE49-F238E27FC236}">
                  <a16:creationId xmlns:a16="http://schemas.microsoft.com/office/drawing/2014/main" id="{4DE0796B-1178-7E40-8164-BB3ED3800B17}"/>
                </a:ext>
              </a:extLst>
            </p:cNvPr>
            <p:cNvSpPr txBox="1"/>
            <p:nvPr/>
          </p:nvSpPr>
          <p:spPr>
            <a:xfrm>
              <a:off x="4565702" y="1865519"/>
              <a:ext cx="245580"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ea"/>
                  <a:cs typeface="+mn-cs"/>
                </a:rPr>
                <a:t>4</a:t>
              </a:r>
              <a:endParaRPr kumimoji="0" lang="en-GB" sz="9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2" name="Group 211">
            <a:extLst>
              <a:ext uri="{FF2B5EF4-FFF2-40B4-BE49-F238E27FC236}">
                <a16:creationId xmlns:a16="http://schemas.microsoft.com/office/drawing/2014/main" id="{2536121F-4B64-0BC9-1E79-5F69F4698EB1}"/>
              </a:ext>
            </a:extLst>
          </p:cNvPr>
          <p:cNvGrpSpPr/>
          <p:nvPr/>
        </p:nvGrpSpPr>
        <p:grpSpPr>
          <a:xfrm>
            <a:off x="848051" y="3784470"/>
            <a:ext cx="393724" cy="324934"/>
            <a:chOff x="4491553" y="1780898"/>
            <a:chExt cx="393724" cy="324934"/>
          </a:xfrm>
        </p:grpSpPr>
        <p:pic>
          <p:nvPicPr>
            <p:cNvPr id="213" name="Graphic 212" descr="Home with solid fill">
              <a:extLst>
                <a:ext uri="{FF2B5EF4-FFF2-40B4-BE49-F238E27FC236}">
                  <a16:creationId xmlns:a16="http://schemas.microsoft.com/office/drawing/2014/main" id="{2FF64780-0A79-A914-26CF-8169254B406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91553" y="1786042"/>
              <a:ext cx="387246" cy="319790"/>
            </a:xfrm>
            <a:prstGeom prst="rect">
              <a:avLst/>
            </a:prstGeom>
          </p:spPr>
        </p:pic>
        <p:sp>
          <p:nvSpPr>
            <p:cNvPr id="214" name="Rectangle 213">
              <a:extLst>
                <a:ext uri="{FF2B5EF4-FFF2-40B4-BE49-F238E27FC236}">
                  <a16:creationId xmlns:a16="http://schemas.microsoft.com/office/drawing/2014/main" id="{65B8CF90-C0B8-2631-952B-FC4921FBD4C5}"/>
                </a:ext>
              </a:extLst>
            </p:cNvPr>
            <p:cNvSpPr/>
            <p:nvPr/>
          </p:nvSpPr>
          <p:spPr>
            <a:xfrm>
              <a:off x="4632008" y="1965058"/>
              <a:ext cx="100012" cy="922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15" name="Graphic 214" descr="Home with solid fill">
              <a:extLst>
                <a:ext uri="{FF2B5EF4-FFF2-40B4-BE49-F238E27FC236}">
                  <a16:creationId xmlns:a16="http://schemas.microsoft.com/office/drawing/2014/main" id="{32FA0C05-9311-EAE1-F134-260E505BE42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498031" y="1780898"/>
              <a:ext cx="387246" cy="319790"/>
            </a:xfrm>
            <a:prstGeom prst="rect">
              <a:avLst/>
            </a:prstGeom>
          </p:spPr>
        </p:pic>
        <p:sp>
          <p:nvSpPr>
            <p:cNvPr id="216" name="Rectangle 215">
              <a:extLst>
                <a:ext uri="{FF2B5EF4-FFF2-40B4-BE49-F238E27FC236}">
                  <a16:creationId xmlns:a16="http://schemas.microsoft.com/office/drawing/2014/main" id="{7914C529-DC67-C7CA-EBCB-38BED4AD5F1E}"/>
                </a:ext>
              </a:extLst>
            </p:cNvPr>
            <p:cNvSpPr/>
            <p:nvPr/>
          </p:nvSpPr>
          <p:spPr>
            <a:xfrm>
              <a:off x="4638486" y="1959914"/>
              <a:ext cx="100012" cy="922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7" name="TextBox 216">
              <a:extLst>
                <a:ext uri="{FF2B5EF4-FFF2-40B4-BE49-F238E27FC236}">
                  <a16:creationId xmlns:a16="http://schemas.microsoft.com/office/drawing/2014/main" id="{F002331E-CA12-41FB-A788-0D6B1ECF5911}"/>
                </a:ext>
              </a:extLst>
            </p:cNvPr>
            <p:cNvSpPr txBox="1"/>
            <p:nvPr/>
          </p:nvSpPr>
          <p:spPr>
            <a:xfrm>
              <a:off x="4565702" y="1865519"/>
              <a:ext cx="245580"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ea"/>
                  <a:cs typeface="+mn-cs"/>
                </a:rPr>
                <a:t>4</a:t>
              </a:r>
              <a:endParaRPr kumimoji="0" lang="en-GB" sz="9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8" name="Group 217">
            <a:extLst>
              <a:ext uri="{FF2B5EF4-FFF2-40B4-BE49-F238E27FC236}">
                <a16:creationId xmlns:a16="http://schemas.microsoft.com/office/drawing/2014/main" id="{839695EA-AB86-EE22-C2FB-D2C54BC678E5}"/>
              </a:ext>
            </a:extLst>
          </p:cNvPr>
          <p:cNvGrpSpPr/>
          <p:nvPr/>
        </p:nvGrpSpPr>
        <p:grpSpPr>
          <a:xfrm>
            <a:off x="8565790" y="3354366"/>
            <a:ext cx="393724" cy="324934"/>
            <a:chOff x="4491553" y="1780898"/>
            <a:chExt cx="393724" cy="324934"/>
          </a:xfrm>
        </p:grpSpPr>
        <p:pic>
          <p:nvPicPr>
            <p:cNvPr id="219" name="Graphic 218" descr="Home with solid fill">
              <a:extLst>
                <a:ext uri="{FF2B5EF4-FFF2-40B4-BE49-F238E27FC236}">
                  <a16:creationId xmlns:a16="http://schemas.microsoft.com/office/drawing/2014/main" id="{A03783B0-2FA6-D373-4536-9DB75B202C0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91553" y="1786042"/>
              <a:ext cx="387246" cy="319790"/>
            </a:xfrm>
            <a:prstGeom prst="rect">
              <a:avLst/>
            </a:prstGeom>
          </p:spPr>
        </p:pic>
        <p:sp>
          <p:nvSpPr>
            <p:cNvPr id="220" name="Rectangle 219">
              <a:extLst>
                <a:ext uri="{FF2B5EF4-FFF2-40B4-BE49-F238E27FC236}">
                  <a16:creationId xmlns:a16="http://schemas.microsoft.com/office/drawing/2014/main" id="{B5C5FC5D-235D-DF0D-E179-61D581762E1F}"/>
                </a:ext>
              </a:extLst>
            </p:cNvPr>
            <p:cNvSpPr/>
            <p:nvPr/>
          </p:nvSpPr>
          <p:spPr>
            <a:xfrm>
              <a:off x="4632008" y="1965058"/>
              <a:ext cx="100012" cy="922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21" name="Graphic 220" descr="Home with solid fill">
              <a:extLst>
                <a:ext uri="{FF2B5EF4-FFF2-40B4-BE49-F238E27FC236}">
                  <a16:creationId xmlns:a16="http://schemas.microsoft.com/office/drawing/2014/main" id="{60DAFB4B-E377-C9E9-B7CB-6DE649B2C87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498031" y="1780898"/>
              <a:ext cx="387246" cy="319790"/>
            </a:xfrm>
            <a:prstGeom prst="rect">
              <a:avLst/>
            </a:prstGeom>
          </p:spPr>
        </p:pic>
        <p:sp>
          <p:nvSpPr>
            <p:cNvPr id="222" name="Rectangle 221">
              <a:extLst>
                <a:ext uri="{FF2B5EF4-FFF2-40B4-BE49-F238E27FC236}">
                  <a16:creationId xmlns:a16="http://schemas.microsoft.com/office/drawing/2014/main" id="{13BB6D36-8122-B61E-B61E-9FD3480F5565}"/>
                </a:ext>
              </a:extLst>
            </p:cNvPr>
            <p:cNvSpPr/>
            <p:nvPr/>
          </p:nvSpPr>
          <p:spPr>
            <a:xfrm>
              <a:off x="4638486" y="1959914"/>
              <a:ext cx="100012" cy="922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3" name="TextBox 222">
              <a:extLst>
                <a:ext uri="{FF2B5EF4-FFF2-40B4-BE49-F238E27FC236}">
                  <a16:creationId xmlns:a16="http://schemas.microsoft.com/office/drawing/2014/main" id="{24D5561C-F97D-7DFE-2EB5-6E389FC0E5EC}"/>
                </a:ext>
              </a:extLst>
            </p:cNvPr>
            <p:cNvSpPr txBox="1"/>
            <p:nvPr/>
          </p:nvSpPr>
          <p:spPr>
            <a:xfrm>
              <a:off x="4565702" y="1865519"/>
              <a:ext cx="245580"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ea"/>
                  <a:cs typeface="+mn-cs"/>
                </a:rPr>
                <a:t>4</a:t>
              </a:r>
              <a:endParaRPr kumimoji="0" lang="en-GB" sz="9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24" name="TextBox 223">
            <a:extLst>
              <a:ext uri="{FF2B5EF4-FFF2-40B4-BE49-F238E27FC236}">
                <a16:creationId xmlns:a16="http://schemas.microsoft.com/office/drawing/2014/main" id="{5F09EFFD-F779-4893-47D0-E8F8F3D990E5}"/>
              </a:ext>
            </a:extLst>
          </p:cNvPr>
          <p:cNvSpPr txBox="1"/>
          <p:nvPr/>
        </p:nvSpPr>
        <p:spPr>
          <a:xfrm>
            <a:off x="4196547" y="1016045"/>
            <a:ext cx="19159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Association of Apprenticeships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AoA Connect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AoA Learn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AoA On-Demand</a:t>
            </a:r>
            <a:endParaRPr kumimoji="0" lang="en-GB" sz="10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4" name="TextBox 233">
            <a:extLst>
              <a:ext uri="{FF2B5EF4-FFF2-40B4-BE49-F238E27FC236}">
                <a16:creationId xmlns:a16="http://schemas.microsoft.com/office/drawing/2014/main" id="{4F2D370D-D313-9A98-FBCA-16C08B84794D}"/>
              </a:ext>
            </a:extLst>
          </p:cNvPr>
          <p:cNvSpPr txBox="1"/>
          <p:nvPr/>
        </p:nvSpPr>
        <p:spPr>
          <a:xfrm>
            <a:off x="281940" y="131827"/>
            <a:ext cx="7217528" cy="461665"/>
          </a:xfrm>
          <a:prstGeom prst="rect">
            <a:avLst/>
          </a:prstGeom>
          <a:solidFill>
            <a:srgbClr val="005EB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Cyber Security Technologist Level 4 Programme</a:t>
            </a:r>
            <a:endPar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5" name="TextBox 234">
            <a:extLst>
              <a:ext uri="{FF2B5EF4-FFF2-40B4-BE49-F238E27FC236}">
                <a16:creationId xmlns:a16="http://schemas.microsoft.com/office/drawing/2014/main" id="{5A5FFD9D-CF1D-DE28-C3DA-6807B1ECBEB4}"/>
              </a:ext>
            </a:extLst>
          </p:cNvPr>
          <p:cNvSpPr txBox="1"/>
          <p:nvPr/>
        </p:nvSpPr>
        <p:spPr>
          <a:xfrm>
            <a:off x="6239846" y="1094655"/>
            <a:ext cx="12986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Rational for Security Objectives</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40" name="Group 239">
            <a:extLst>
              <a:ext uri="{FF2B5EF4-FFF2-40B4-BE49-F238E27FC236}">
                <a16:creationId xmlns:a16="http://schemas.microsoft.com/office/drawing/2014/main" id="{C16593AB-0C46-6CBC-86B6-B47C636EB968}"/>
              </a:ext>
            </a:extLst>
          </p:cNvPr>
          <p:cNvGrpSpPr/>
          <p:nvPr/>
        </p:nvGrpSpPr>
        <p:grpSpPr>
          <a:xfrm>
            <a:off x="6337933" y="1473377"/>
            <a:ext cx="108000" cy="324930"/>
            <a:chOff x="6337933" y="1473377"/>
            <a:chExt cx="108000" cy="324930"/>
          </a:xfrm>
        </p:grpSpPr>
        <p:cxnSp>
          <p:nvCxnSpPr>
            <p:cNvPr id="237" name="Straight Connector 236">
              <a:extLst>
                <a:ext uri="{FF2B5EF4-FFF2-40B4-BE49-F238E27FC236}">
                  <a16:creationId xmlns:a16="http://schemas.microsoft.com/office/drawing/2014/main" id="{AA238156-5F02-A654-AA03-55B3AD370B20}"/>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39" name="Oval 238">
              <a:extLst>
                <a:ext uri="{FF2B5EF4-FFF2-40B4-BE49-F238E27FC236}">
                  <a16:creationId xmlns:a16="http://schemas.microsoft.com/office/drawing/2014/main" id="{BFE05DDF-3004-685D-1238-B384803F59C2}"/>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41" name="Group 240">
            <a:extLst>
              <a:ext uri="{FF2B5EF4-FFF2-40B4-BE49-F238E27FC236}">
                <a16:creationId xmlns:a16="http://schemas.microsoft.com/office/drawing/2014/main" id="{9C2640BE-CBA7-31B9-0C74-320558202C4B}"/>
              </a:ext>
            </a:extLst>
          </p:cNvPr>
          <p:cNvGrpSpPr/>
          <p:nvPr/>
        </p:nvGrpSpPr>
        <p:grpSpPr>
          <a:xfrm>
            <a:off x="9325850" y="1484794"/>
            <a:ext cx="108000" cy="324930"/>
            <a:chOff x="6337933" y="1473377"/>
            <a:chExt cx="108000" cy="324930"/>
          </a:xfrm>
        </p:grpSpPr>
        <p:cxnSp>
          <p:nvCxnSpPr>
            <p:cNvPr id="242" name="Straight Connector 241">
              <a:extLst>
                <a:ext uri="{FF2B5EF4-FFF2-40B4-BE49-F238E27FC236}">
                  <a16:creationId xmlns:a16="http://schemas.microsoft.com/office/drawing/2014/main" id="{D74FEDB9-D2F0-8025-8AAD-87CE8CCE2157}"/>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43" name="Oval 242">
              <a:extLst>
                <a:ext uri="{FF2B5EF4-FFF2-40B4-BE49-F238E27FC236}">
                  <a16:creationId xmlns:a16="http://schemas.microsoft.com/office/drawing/2014/main" id="{701BB1F1-7D3F-6383-6D3F-AB5539C14943}"/>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44" name="TextBox 243">
            <a:extLst>
              <a:ext uri="{FF2B5EF4-FFF2-40B4-BE49-F238E27FC236}">
                <a16:creationId xmlns:a16="http://schemas.microsoft.com/office/drawing/2014/main" id="{540070E8-5DF9-D065-8FAF-CD002D651A91}"/>
              </a:ext>
            </a:extLst>
          </p:cNvPr>
          <p:cNvSpPr txBox="1"/>
          <p:nvPr/>
        </p:nvSpPr>
        <p:spPr>
          <a:xfrm>
            <a:off x="9238407" y="1110007"/>
            <a:ext cx="167724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Ethical Principles, Codes of practice, Law and Regulation</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46" name="Graphic 245" descr="Direction with solid fill">
            <a:extLst>
              <a:ext uri="{FF2B5EF4-FFF2-40B4-BE49-F238E27FC236}">
                <a16:creationId xmlns:a16="http://schemas.microsoft.com/office/drawing/2014/main" id="{3840B21D-A8E6-5A86-7BEC-24E6F3F54BE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5400000">
            <a:off x="817571" y="1367407"/>
            <a:ext cx="607502" cy="607502"/>
          </a:xfrm>
          <a:prstGeom prst="rect">
            <a:avLst/>
          </a:prstGeom>
        </p:spPr>
      </p:pic>
      <p:sp>
        <p:nvSpPr>
          <p:cNvPr id="247" name="TextBox 246">
            <a:extLst>
              <a:ext uri="{FF2B5EF4-FFF2-40B4-BE49-F238E27FC236}">
                <a16:creationId xmlns:a16="http://schemas.microsoft.com/office/drawing/2014/main" id="{9D6AE965-5B32-9369-D4E4-7E727B5C9402}"/>
              </a:ext>
            </a:extLst>
          </p:cNvPr>
          <p:cNvSpPr txBox="1"/>
          <p:nvPr/>
        </p:nvSpPr>
        <p:spPr>
          <a:xfrm>
            <a:off x="1335150" y="1496277"/>
            <a:ext cx="6362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Year 1</a:t>
            </a:r>
            <a:endPar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8" name="TextBox 247">
            <a:extLst>
              <a:ext uri="{FF2B5EF4-FFF2-40B4-BE49-F238E27FC236}">
                <a16:creationId xmlns:a16="http://schemas.microsoft.com/office/drawing/2014/main" id="{8F6162B2-D8FC-430E-E799-E2A797FB2035}"/>
              </a:ext>
            </a:extLst>
          </p:cNvPr>
          <p:cNvSpPr txBox="1"/>
          <p:nvPr/>
        </p:nvSpPr>
        <p:spPr>
          <a:xfrm>
            <a:off x="5220335" y="3028731"/>
            <a:ext cx="6362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Year 2</a:t>
            </a:r>
            <a:endPar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9" name="TextBox 248">
            <a:extLst>
              <a:ext uri="{FF2B5EF4-FFF2-40B4-BE49-F238E27FC236}">
                <a16:creationId xmlns:a16="http://schemas.microsoft.com/office/drawing/2014/main" id="{3F5BE394-023A-3790-83BE-F9914A724DA6}"/>
              </a:ext>
            </a:extLst>
          </p:cNvPr>
          <p:cNvSpPr txBox="1"/>
          <p:nvPr/>
        </p:nvSpPr>
        <p:spPr>
          <a:xfrm>
            <a:off x="327297" y="6500348"/>
            <a:ext cx="52451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Month</a:t>
            </a:r>
            <a:endParaRPr kumimoji="0" lang="en-GB"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0" name="TextBox 249">
            <a:extLst>
              <a:ext uri="{FF2B5EF4-FFF2-40B4-BE49-F238E27FC236}">
                <a16:creationId xmlns:a16="http://schemas.microsoft.com/office/drawing/2014/main" id="{A730C3B2-59C9-EA9B-22B4-B188CFB363D9}"/>
              </a:ext>
            </a:extLst>
          </p:cNvPr>
          <p:cNvSpPr txBox="1"/>
          <p:nvPr/>
        </p:nvSpPr>
        <p:spPr>
          <a:xfrm>
            <a:off x="1010253" y="6431098"/>
            <a:ext cx="1147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Colleague Mentor Progress review</a:t>
            </a:r>
            <a:endParaRPr kumimoji="0" lang="en-GB"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95" name="Group 294">
            <a:extLst>
              <a:ext uri="{FF2B5EF4-FFF2-40B4-BE49-F238E27FC236}">
                <a16:creationId xmlns:a16="http://schemas.microsoft.com/office/drawing/2014/main" id="{D2D8E81A-017F-3EE7-DF30-3DF7CB3C2095}"/>
              </a:ext>
            </a:extLst>
          </p:cNvPr>
          <p:cNvGrpSpPr/>
          <p:nvPr/>
        </p:nvGrpSpPr>
        <p:grpSpPr>
          <a:xfrm>
            <a:off x="6143820" y="4838190"/>
            <a:ext cx="486000" cy="486000"/>
            <a:chOff x="6143820" y="4838190"/>
            <a:chExt cx="486000" cy="486000"/>
          </a:xfrm>
        </p:grpSpPr>
        <p:pic>
          <p:nvPicPr>
            <p:cNvPr id="57" name="Graphic 56" descr="Laptop with solid fill">
              <a:extLst>
                <a:ext uri="{FF2B5EF4-FFF2-40B4-BE49-F238E27FC236}">
                  <a16:creationId xmlns:a16="http://schemas.microsoft.com/office/drawing/2014/main" id="{2674DEB8-8348-9393-004D-4F6D60ED2C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3820" y="4838190"/>
              <a:ext cx="486000" cy="486000"/>
            </a:xfrm>
            <a:prstGeom prst="rect">
              <a:avLst/>
            </a:prstGeom>
          </p:spPr>
        </p:pic>
        <p:pic>
          <p:nvPicPr>
            <p:cNvPr id="255" name="Picture 254" descr="A black background with a black square&#10;&#10;AI-generated content may be incorrect.">
              <a:extLst>
                <a:ext uri="{FF2B5EF4-FFF2-40B4-BE49-F238E27FC236}">
                  <a16:creationId xmlns:a16="http://schemas.microsoft.com/office/drawing/2014/main" id="{D6E87CCF-C2AA-B4E8-B83C-C06383C14229}"/>
                </a:ext>
              </a:extLst>
            </p:cNvPr>
            <p:cNvPicPr>
              <a:picLocks noChangeAspect="1"/>
            </p:cNvPicPr>
            <p:nvPr/>
          </p:nvPicPr>
          <p:blipFill>
            <a:blip r:embed="rId26">
              <a:lum bright="70000" contrast="-70000"/>
              <a:extLst>
                <a:ext uri="{28A0092B-C50C-407E-A947-70E740481C1C}">
                  <a14:useLocalDpi xmlns:a14="http://schemas.microsoft.com/office/drawing/2010/main" val="0"/>
                </a:ext>
              </a:extLst>
            </a:blip>
            <a:stretch>
              <a:fillRect/>
            </a:stretch>
          </p:blipFill>
          <p:spPr>
            <a:xfrm>
              <a:off x="6289343" y="4961266"/>
              <a:ext cx="194953" cy="194953"/>
            </a:xfrm>
            <a:prstGeom prst="rect">
              <a:avLst/>
            </a:prstGeom>
          </p:spPr>
        </p:pic>
      </p:grpSp>
      <p:grpSp>
        <p:nvGrpSpPr>
          <p:cNvPr id="294" name="Group 293">
            <a:extLst>
              <a:ext uri="{FF2B5EF4-FFF2-40B4-BE49-F238E27FC236}">
                <a16:creationId xmlns:a16="http://schemas.microsoft.com/office/drawing/2014/main" id="{22E751E9-F278-4BBE-9178-1742BF0552C6}"/>
              </a:ext>
            </a:extLst>
          </p:cNvPr>
          <p:cNvGrpSpPr/>
          <p:nvPr/>
        </p:nvGrpSpPr>
        <p:grpSpPr>
          <a:xfrm>
            <a:off x="4383600" y="4838190"/>
            <a:ext cx="486000" cy="486000"/>
            <a:chOff x="4383600" y="4838190"/>
            <a:chExt cx="486000" cy="486000"/>
          </a:xfrm>
        </p:grpSpPr>
        <p:pic>
          <p:nvPicPr>
            <p:cNvPr id="58" name="Graphic 57" descr="Laptop with solid fill">
              <a:extLst>
                <a:ext uri="{FF2B5EF4-FFF2-40B4-BE49-F238E27FC236}">
                  <a16:creationId xmlns:a16="http://schemas.microsoft.com/office/drawing/2014/main" id="{9E61DA55-B469-A5F9-3CA3-38F07D6EA47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83600" y="4838190"/>
              <a:ext cx="486000" cy="486000"/>
            </a:xfrm>
            <a:prstGeom prst="rect">
              <a:avLst/>
            </a:prstGeom>
          </p:spPr>
        </p:pic>
        <p:pic>
          <p:nvPicPr>
            <p:cNvPr id="256" name="Picture 255" descr="A black background with a black square&#10;&#10;AI-generated content may be incorrect.">
              <a:extLst>
                <a:ext uri="{FF2B5EF4-FFF2-40B4-BE49-F238E27FC236}">
                  <a16:creationId xmlns:a16="http://schemas.microsoft.com/office/drawing/2014/main" id="{6DE834E1-7F00-5CC3-DFB3-7AEC44282A4B}"/>
                </a:ext>
              </a:extLst>
            </p:cNvPr>
            <p:cNvPicPr>
              <a:picLocks noChangeAspect="1"/>
            </p:cNvPicPr>
            <p:nvPr/>
          </p:nvPicPr>
          <p:blipFill>
            <a:blip r:embed="rId26">
              <a:lum bright="70000" contrast="-70000"/>
              <a:extLst>
                <a:ext uri="{28A0092B-C50C-407E-A947-70E740481C1C}">
                  <a14:useLocalDpi xmlns:a14="http://schemas.microsoft.com/office/drawing/2010/main" val="0"/>
                </a:ext>
              </a:extLst>
            </a:blip>
            <a:stretch>
              <a:fillRect/>
            </a:stretch>
          </p:blipFill>
          <p:spPr>
            <a:xfrm>
              <a:off x="4535196" y="4963027"/>
              <a:ext cx="194953" cy="194953"/>
            </a:xfrm>
            <a:prstGeom prst="rect">
              <a:avLst/>
            </a:prstGeom>
          </p:spPr>
        </p:pic>
      </p:grpSp>
      <p:grpSp>
        <p:nvGrpSpPr>
          <p:cNvPr id="257" name="Group 256">
            <a:extLst>
              <a:ext uri="{FF2B5EF4-FFF2-40B4-BE49-F238E27FC236}">
                <a16:creationId xmlns:a16="http://schemas.microsoft.com/office/drawing/2014/main" id="{2D9FCBAE-4230-3300-9C32-7A50B5EBC165}"/>
              </a:ext>
            </a:extLst>
          </p:cNvPr>
          <p:cNvGrpSpPr/>
          <p:nvPr/>
        </p:nvGrpSpPr>
        <p:grpSpPr>
          <a:xfrm flipV="1">
            <a:off x="7391468" y="3684762"/>
            <a:ext cx="108000" cy="324930"/>
            <a:chOff x="6337933" y="1473377"/>
            <a:chExt cx="108000" cy="324930"/>
          </a:xfrm>
        </p:grpSpPr>
        <p:cxnSp>
          <p:nvCxnSpPr>
            <p:cNvPr id="258" name="Straight Connector 257">
              <a:extLst>
                <a:ext uri="{FF2B5EF4-FFF2-40B4-BE49-F238E27FC236}">
                  <a16:creationId xmlns:a16="http://schemas.microsoft.com/office/drawing/2014/main" id="{3CCCECFB-E498-1345-FDAC-FF3959D7456C}"/>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59" name="Oval 258">
              <a:extLst>
                <a:ext uri="{FF2B5EF4-FFF2-40B4-BE49-F238E27FC236}">
                  <a16:creationId xmlns:a16="http://schemas.microsoft.com/office/drawing/2014/main" id="{F9483A8F-1EFA-69B8-A787-B07181505CE5}"/>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60" name="Group 259">
            <a:extLst>
              <a:ext uri="{FF2B5EF4-FFF2-40B4-BE49-F238E27FC236}">
                <a16:creationId xmlns:a16="http://schemas.microsoft.com/office/drawing/2014/main" id="{0034E8F0-E562-10B3-0BC4-0843258CDD7F}"/>
              </a:ext>
            </a:extLst>
          </p:cNvPr>
          <p:cNvGrpSpPr/>
          <p:nvPr/>
        </p:nvGrpSpPr>
        <p:grpSpPr>
          <a:xfrm flipV="1">
            <a:off x="4874039" y="3656218"/>
            <a:ext cx="108000" cy="324930"/>
            <a:chOff x="6337933" y="1473377"/>
            <a:chExt cx="108000" cy="324930"/>
          </a:xfrm>
        </p:grpSpPr>
        <p:cxnSp>
          <p:nvCxnSpPr>
            <p:cNvPr id="261" name="Straight Connector 260">
              <a:extLst>
                <a:ext uri="{FF2B5EF4-FFF2-40B4-BE49-F238E27FC236}">
                  <a16:creationId xmlns:a16="http://schemas.microsoft.com/office/drawing/2014/main" id="{B9C89939-83EF-779E-FDE3-0C75636DC7BE}"/>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62" name="Oval 261">
              <a:extLst>
                <a:ext uri="{FF2B5EF4-FFF2-40B4-BE49-F238E27FC236}">
                  <a16:creationId xmlns:a16="http://schemas.microsoft.com/office/drawing/2014/main" id="{BE436836-98D2-C5ED-44F9-D7AF31906D22}"/>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63" name="Group 262">
            <a:extLst>
              <a:ext uri="{FF2B5EF4-FFF2-40B4-BE49-F238E27FC236}">
                <a16:creationId xmlns:a16="http://schemas.microsoft.com/office/drawing/2014/main" id="{7511D046-0DDE-BD9B-80D0-271CB09561CB}"/>
              </a:ext>
            </a:extLst>
          </p:cNvPr>
          <p:cNvGrpSpPr/>
          <p:nvPr/>
        </p:nvGrpSpPr>
        <p:grpSpPr>
          <a:xfrm rot="20133122">
            <a:off x="10044548" y="3112157"/>
            <a:ext cx="108000" cy="324930"/>
            <a:chOff x="6337933" y="1473377"/>
            <a:chExt cx="108000" cy="324930"/>
          </a:xfrm>
        </p:grpSpPr>
        <p:cxnSp>
          <p:nvCxnSpPr>
            <p:cNvPr id="264" name="Straight Connector 263">
              <a:extLst>
                <a:ext uri="{FF2B5EF4-FFF2-40B4-BE49-F238E27FC236}">
                  <a16:creationId xmlns:a16="http://schemas.microsoft.com/office/drawing/2014/main" id="{F54A74A7-F032-4921-8CE9-B2E811723F53}"/>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65" name="Oval 264">
              <a:extLst>
                <a:ext uri="{FF2B5EF4-FFF2-40B4-BE49-F238E27FC236}">
                  <a16:creationId xmlns:a16="http://schemas.microsoft.com/office/drawing/2014/main" id="{29D756D1-EB0E-6CEC-5853-E2F096091207}"/>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66" name="Group 265">
            <a:extLst>
              <a:ext uri="{FF2B5EF4-FFF2-40B4-BE49-F238E27FC236}">
                <a16:creationId xmlns:a16="http://schemas.microsoft.com/office/drawing/2014/main" id="{61902FF4-4499-2467-68A9-8385F1361C78}"/>
              </a:ext>
            </a:extLst>
          </p:cNvPr>
          <p:cNvGrpSpPr/>
          <p:nvPr/>
        </p:nvGrpSpPr>
        <p:grpSpPr>
          <a:xfrm rot="20133122">
            <a:off x="10510227" y="2942898"/>
            <a:ext cx="108000" cy="324930"/>
            <a:chOff x="6337933" y="1473377"/>
            <a:chExt cx="108000" cy="324930"/>
          </a:xfrm>
        </p:grpSpPr>
        <p:cxnSp>
          <p:nvCxnSpPr>
            <p:cNvPr id="267" name="Straight Connector 266">
              <a:extLst>
                <a:ext uri="{FF2B5EF4-FFF2-40B4-BE49-F238E27FC236}">
                  <a16:creationId xmlns:a16="http://schemas.microsoft.com/office/drawing/2014/main" id="{36986C59-8D0F-F683-89D6-16C0B628E935}"/>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68" name="Oval 267">
              <a:extLst>
                <a:ext uri="{FF2B5EF4-FFF2-40B4-BE49-F238E27FC236}">
                  <a16:creationId xmlns:a16="http://schemas.microsoft.com/office/drawing/2014/main" id="{979E8C2A-2778-79B4-30D4-3AC7081701F1}"/>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69" name="TextBox 268">
            <a:extLst>
              <a:ext uri="{FF2B5EF4-FFF2-40B4-BE49-F238E27FC236}">
                <a16:creationId xmlns:a16="http://schemas.microsoft.com/office/drawing/2014/main" id="{78BFC9D0-B516-C1D5-3AB0-8FF1D9B13FAF}"/>
              </a:ext>
            </a:extLst>
          </p:cNvPr>
          <p:cNvSpPr txBox="1"/>
          <p:nvPr/>
        </p:nvSpPr>
        <p:spPr>
          <a:xfrm>
            <a:off x="9503232" y="2605068"/>
            <a:ext cx="13540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Python Fundamentals</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0" name="TextBox 269">
            <a:extLst>
              <a:ext uri="{FF2B5EF4-FFF2-40B4-BE49-F238E27FC236}">
                <a16:creationId xmlns:a16="http://schemas.microsoft.com/office/drawing/2014/main" id="{8EBEF124-712E-B00F-EB29-CCC6CD8888C8}"/>
              </a:ext>
            </a:extLst>
          </p:cNvPr>
          <p:cNvSpPr txBox="1"/>
          <p:nvPr/>
        </p:nvSpPr>
        <p:spPr>
          <a:xfrm>
            <a:off x="8395975" y="2936398"/>
            <a:ext cx="18380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Preventing Security Breaches and Continuous Improvement</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1" name="TextBox 270">
            <a:extLst>
              <a:ext uri="{FF2B5EF4-FFF2-40B4-BE49-F238E27FC236}">
                <a16:creationId xmlns:a16="http://schemas.microsoft.com/office/drawing/2014/main" id="{E7D0DDB2-FEE8-E6F3-3BBD-30B8239A3EF0}"/>
              </a:ext>
            </a:extLst>
          </p:cNvPr>
          <p:cNvSpPr txBox="1"/>
          <p:nvPr/>
        </p:nvSpPr>
        <p:spPr>
          <a:xfrm>
            <a:off x="7339756" y="3974869"/>
            <a:ext cx="12149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Following Organisation’s Policies &amp; Processes</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72" name="Group 271">
            <a:extLst>
              <a:ext uri="{FF2B5EF4-FFF2-40B4-BE49-F238E27FC236}">
                <a16:creationId xmlns:a16="http://schemas.microsoft.com/office/drawing/2014/main" id="{3BEBF37F-03FA-08AA-97B1-1BD2C11334CD}"/>
              </a:ext>
            </a:extLst>
          </p:cNvPr>
          <p:cNvGrpSpPr/>
          <p:nvPr/>
        </p:nvGrpSpPr>
        <p:grpSpPr>
          <a:xfrm flipV="1">
            <a:off x="8725524" y="3658049"/>
            <a:ext cx="108000" cy="324930"/>
            <a:chOff x="6337933" y="1473377"/>
            <a:chExt cx="108000" cy="324930"/>
          </a:xfrm>
        </p:grpSpPr>
        <p:cxnSp>
          <p:nvCxnSpPr>
            <p:cNvPr id="273" name="Straight Connector 272">
              <a:extLst>
                <a:ext uri="{FF2B5EF4-FFF2-40B4-BE49-F238E27FC236}">
                  <a16:creationId xmlns:a16="http://schemas.microsoft.com/office/drawing/2014/main" id="{E1D06038-3FB8-A025-913E-B3AA76E154AB}"/>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74" name="Oval 273">
              <a:extLst>
                <a:ext uri="{FF2B5EF4-FFF2-40B4-BE49-F238E27FC236}">
                  <a16:creationId xmlns:a16="http://schemas.microsoft.com/office/drawing/2014/main" id="{D9CC33B0-515B-B8F0-2ED2-B7B8EB178639}"/>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75" name="Group 274">
            <a:extLst>
              <a:ext uri="{FF2B5EF4-FFF2-40B4-BE49-F238E27FC236}">
                <a16:creationId xmlns:a16="http://schemas.microsoft.com/office/drawing/2014/main" id="{2FC92787-16A4-E93D-6146-B80C56C0529A}"/>
              </a:ext>
            </a:extLst>
          </p:cNvPr>
          <p:cNvGrpSpPr/>
          <p:nvPr/>
        </p:nvGrpSpPr>
        <p:grpSpPr>
          <a:xfrm flipV="1">
            <a:off x="4626600" y="2066377"/>
            <a:ext cx="108000" cy="324930"/>
            <a:chOff x="6337933" y="1473377"/>
            <a:chExt cx="108000" cy="324930"/>
          </a:xfrm>
        </p:grpSpPr>
        <p:cxnSp>
          <p:nvCxnSpPr>
            <p:cNvPr id="276" name="Straight Connector 275">
              <a:extLst>
                <a:ext uri="{FF2B5EF4-FFF2-40B4-BE49-F238E27FC236}">
                  <a16:creationId xmlns:a16="http://schemas.microsoft.com/office/drawing/2014/main" id="{FFB9EE2E-9271-DA2D-F4AB-D1B57DCEDE11}"/>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77" name="Oval 276">
              <a:extLst>
                <a:ext uri="{FF2B5EF4-FFF2-40B4-BE49-F238E27FC236}">
                  <a16:creationId xmlns:a16="http://schemas.microsoft.com/office/drawing/2014/main" id="{B5B5914C-5E41-8683-0483-36F577CF1C1C}"/>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78" name="TextBox 277">
            <a:extLst>
              <a:ext uri="{FF2B5EF4-FFF2-40B4-BE49-F238E27FC236}">
                <a16:creationId xmlns:a16="http://schemas.microsoft.com/office/drawing/2014/main" id="{4A75EF4E-942B-2C56-65F7-97FB3630E0D8}"/>
              </a:ext>
            </a:extLst>
          </p:cNvPr>
          <p:cNvSpPr txBox="1"/>
          <p:nvPr/>
        </p:nvSpPr>
        <p:spPr>
          <a:xfrm>
            <a:off x="8662267" y="3961824"/>
            <a:ext cx="1214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CompTIA Network+</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9" name="TextBox 278">
            <a:extLst>
              <a:ext uri="{FF2B5EF4-FFF2-40B4-BE49-F238E27FC236}">
                <a16:creationId xmlns:a16="http://schemas.microsoft.com/office/drawing/2014/main" id="{3E9F9A18-A65A-80C2-7DD3-A96A90DC2627}"/>
              </a:ext>
            </a:extLst>
          </p:cNvPr>
          <p:cNvSpPr txBox="1"/>
          <p:nvPr/>
        </p:nvSpPr>
        <p:spPr>
          <a:xfrm>
            <a:off x="4164003" y="2365537"/>
            <a:ext cx="12149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Cyber Introduction</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0" name="TextBox 279">
            <a:extLst>
              <a:ext uri="{FF2B5EF4-FFF2-40B4-BE49-F238E27FC236}">
                <a16:creationId xmlns:a16="http://schemas.microsoft.com/office/drawing/2014/main" id="{64FA329B-1C19-2885-C244-24788D068CD9}"/>
              </a:ext>
            </a:extLst>
          </p:cNvPr>
          <p:cNvSpPr txBox="1"/>
          <p:nvPr/>
        </p:nvSpPr>
        <p:spPr>
          <a:xfrm>
            <a:off x="3295012" y="2406364"/>
            <a:ext cx="121497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Cyber  Security Concepts and its Importance to Business and Society</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81" name="Group 280">
            <a:extLst>
              <a:ext uri="{FF2B5EF4-FFF2-40B4-BE49-F238E27FC236}">
                <a16:creationId xmlns:a16="http://schemas.microsoft.com/office/drawing/2014/main" id="{0917901E-6C56-EFC2-8472-9D069530E009}"/>
              </a:ext>
            </a:extLst>
          </p:cNvPr>
          <p:cNvGrpSpPr/>
          <p:nvPr/>
        </p:nvGrpSpPr>
        <p:grpSpPr>
          <a:xfrm flipV="1">
            <a:off x="3701457" y="2096143"/>
            <a:ext cx="108000" cy="324930"/>
            <a:chOff x="6337933" y="1473377"/>
            <a:chExt cx="108000" cy="324930"/>
          </a:xfrm>
        </p:grpSpPr>
        <p:cxnSp>
          <p:nvCxnSpPr>
            <p:cNvPr id="282" name="Straight Connector 281">
              <a:extLst>
                <a:ext uri="{FF2B5EF4-FFF2-40B4-BE49-F238E27FC236}">
                  <a16:creationId xmlns:a16="http://schemas.microsoft.com/office/drawing/2014/main" id="{07A0404C-8705-E24D-A969-5DABCC9BE2CD}"/>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3" name="Oval 282">
              <a:extLst>
                <a:ext uri="{FF2B5EF4-FFF2-40B4-BE49-F238E27FC236}">
                  <a16:creationId xmlns:a16="http://schemas.microsoft.com/office/drawing/2014/main" id="{83238174-7576-AF9C-4E34-AB3615134F45}"/>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84" name="TextBox 283">
            <a:extLst>
              <a:ext uri="{FF2B5EF4-FFF2-40B4-BE49-F238E27FC236}">
                <a16:creationId xmlns:a16="http://schemas.microsoft.com/office/drawing/2014/main" id="{6BA05D52-DB91-A584-6710-B9916891A8E0}"/>
              </a:ext>
            </a:extLst>
          </p:cNvPr>
          <p:cNvSpPr txBox="1"/>
          <p:nvPr/>
        </p:nvSpPr>
        <p:spPr>
          <a:xfrm>
            <a:off x="6585764" y="2802102"/>
            <a:ext cx="129863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CompTIA Security+</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85" name="Group 284">
            <a:extLst>
              <a:ext uri="{FF2B5EF4-FFF2-40B4-BE49-F238E27FC236}">
                <a16:creationId xmlns:a16="http://schemas.microsoft.com/office/drawing/2014/main" id="{D65C9D3F-6BBE-6ABE-8E88-6CEB34EFDBD0}"/>
              </a:ext>
            </a:extLst>
          </p:cNvPr>
          <p:cNvGrpSpPr/>
          <p:nvPr/>
        </p:nvGrpSpPr>
        <p:grpSpPr>
          <a:xfrm>
            <a:off x="6642206" y="3053111"/>
            <a:ext cx="108000" cy="324930"/>
            <a:chOff x="6337933" y="1473377"/>
            <a:chExt cx="108000" cy="324930"/>
          </a:xfrm>
        </p:grpSpPr>
        <p:cxnSp>
          <p:nvCxnSpPr>
            <p:cNvPr id="286" name="Straight Connector 285">
              <a:extLst>
                <a:ext uri="{FF2B5EF4-FFF2-40B4-BE49-F238E27FC236}">
                  <a16:creationId xmlns:a16="http://schemas.microsoft.com/office/drawing/2014/main" id="{EE5328ED-794F-D22D-2F89-C55917613D78}"/>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7" name="Oval 286">
              <a:extLst>
                <a:ext uri="{FF2B5EF4-FFF2-40B4-BE49-F238E27FC236}">
                  <a16:creationId xmlns:a16="http://schemas.microsoft.com/office/drawing/2014/main" id="{E598095A-76B2-D381-2868-62C364851F05}"/>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88" name="TextBox 287">
            <a:extLst>
              <a:ext uri="{FF2B5EF4-FFF2-40B4-BE49-F238E27FC236}">
                <a16:creationId xmlns:a16="http://schemas.microsoft.com/office/drawing/2014/main" id="{FC68177D-3E63-8688-5239-D0C701DAD657}"/>
              </a:ext>
            </a:extLst>
          </p:cNvPr>
          <p:cNvSpPr txBox="1"/>
          <p:nvPr/>
        </p:nvSpPr>
        <p:spPr>
          <a:xfrm>
            <a:off x="4802273" y="3944628"/>
            <a:ext cx="14870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Operation of Security Management Systems and Incident Response</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9" name="TextBox 288">
            <a:extLst>
              <a:ext uri="{FF2B5EF4-FFF2-40B4-BE49-F238E27FC236}">
                <a16:creationId xmlns:a16="http://schemas.microsoft.com/office/drawing/2014/main" id="{BB993AA5-E5A6-68D4-9872-61500A9CA412}"/>
              </a:ext>
            </a:extLst>
          </p:cNvPr>
          <p:cNvSpPr txBox="1"/>
          <p:nvPr/>
        </p:nvSpPr>
        <p:spPr>
          <a:xfrm>
            <a:off x="1428529" y="4077240"/>
            <a:ext cx="14870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EC-Council Certified Network Defender</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90" name="Group 289">
            <a:extLst>
              <a:ext uri="{FF2B5EF4-FFF2-40B4-BE49-F238E27FC236}">
                <a16:creationId xmlns:a16="http://schemas.microsoft.com/office/drawing/2014/main" id="{0608D252-2FA3-615D-04A1-9B2BE5C266D0}"/>
              </a:ext>
            </a:extLst>
          </p:cNvPr>
          <p:cNvGrpSpPr/>
          <p:nvPr/>
        </p:nvGrpSpPr>
        <p:grpSpPr>
          <a:xfrm rot="7403103">
            <a:off x="1244316" y="3961799"/>
            <a:ext cx="108000" cy="324930"/>
            <a:chOff x="6337933" y="1473377"/>
            <a:chExt cx="108000" cy="324930"/>
          </a:xfrm>
        </p:grpSpPr>
        <p:cxnSp>
          <p:nvCxnSpPr>
            <p:cNvPr id="291" name="Straight Connector 290">
              <a:extLst>
                <a:ext uri="{FF2B5EF4-FFF2-40B4-BE49-F238E27FC236}">
                  <a16:creationId xmlns:a16="http://schemas.microsoft.com/office/drawing/2014/main" id="{ED6036A9-233E-2267-53B6-A4CC3421F976}"/>
                </a:ext>
              </a:extLst>
            </p:cNvPr>
            <p:cNvCxnSpPr>
              <a:cxnSpLocks/>
            </p:cNvCxnSpPr>
            <p:nvPr/>
          </p:nvCxnSpPr>
          <p:spPr>
            <a:xfrm>
              <a:off x="6386820" y="1510225"/>
              <a:ext cx="0" cy="28808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92" name="Oval 291">
              <a:extLst>
                <a:ext uri="{FF2B5EF4-FFF2-40B4-BE49-F238E27FC236}">
                  <a16:creationId xmlns:a16="http://schemas.microsoft.com/office/drawing/2014/main" id="{BE7B5ADB-A875-C828-69B4-31382FED30DB}"/>
                </a:ext>
              </a:extLst>
            </p:cNvPr>
            <p:cNvSpPr/>
            <p:nvPr/>
          </p:nvSpPr>
          <p:spPr>
            <a:xfrm>
              <a:off x="6337933" y="1473377"/>
              <a:ext cx="108000" cy="108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96" name="Group 295">
            <a:extLst>
              <a:ext uri="{FF2B5EF4-FFF2-40B4-BE49-F238E27FC236}">
                <a16:creationId xmlns:a16="http://schemas.microsoft.com/office/drawing/2014/main" id="{424F1DF1-D9EB-A11E-7415-4B318C0F71A4}"/>
              </a:ext>
            </a:extLst>
          </p:cNvPr>
          <p:cNvGrpSpPr/>
          <p:nvPr/>
        </p:nvGrpSpPr>
        <p:grpSpPr>
          <a:xfrm>
            <a:off x="2137409" y="6372764"/>
            <a:ext cx="486000" cy="486000"/>
            <a:chOff x="8671142" y="1714620"/>
            <a:chExt cx="486000" cy="486000"/>
          </a:xfrm>
          <a:solidFill>
            <a:schemeClr val="bg1"/>
          </a:solidFill>
        </p:grpSpPr>
        <p:pic>
          <p:nvPicPr>
            <p:cNvPr id="297" name="Graphic 296" descr="Graduation cap with solid fill">
              <a:extLst>
                <a:ext uri="{FF2B5EF4-FFF2-40B4-BE49-F238E27FC236}">
                  <a16:creationId xmlns:a16="http://schemas.microsoft.com/office/drawing/2014/main" id="{9D132FF2-E805-B9F9-20ED-ADCEAD9E25D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4402" y="1786380"/>
              <a:ext cx="285240" cy="285240"/>
            </a:xfrm>
            <a:prstGeom prst="rect">
              <a:avLst/>
            </a:prstGeom>
          </p:spPr>
        </p:pic>
        <p:pic>
          <p:nvPicPr>
            <p:cNvPr id="298" name="Graphic 297" descr="Laptop with solid fill">
              <a:extLst>
                <a:ext uri="{FF2B5EF4-FFF2-40B4-BE49-F238E27FC236}">
                  <a16:creationId xmlns:a16="http://schemas.microsoft.com/office/drawing/2014/main" id="{3E615980-ADBA-AD27-99E2-66465E68C6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1142" y="1714620"/>
              <a:ext cx="486000" cy="486000"/>
            </a:xfrm>
            <a:prstGeom prst="rect">
              <a:avLst/>
            </a:prstGeom>
          </p:spPr>
        </p:pic>
      </p:grpSp>
      <p:sp>
        <p:nvSpPr>
          <p:cNvPr id="299" name="TextBox 298">
            <a:extLst>
              <a:ext uri="{FF2B5EF4-FFF2-40B4-BE49-F238E27FC236}">
                <a16:creationId xmlns:a16="http://schemas.microsoft.com/office/drawing/2014/main" id="{52591A59-A663-B020-528B-C20ABA71CEA3}"/>
              </a:ext>
            </a:extLst>
          </p:cNvPr>
          <p:cNvSpPr txBox="1"/>
          <p:nvPr/>
        </p:nvSpPr>
        <p:spPr>
          <a:xfrm>
            <a:off x="2603492" y="6431098"/>
            <a:ext cx="6286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Online Learning</a:t>
            </a:r>
            <a:endParaRPr kumimoji="0" lang="en-GB"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0" name="Graphic 299" descr="Single gear with solid fill">
            <a:extLst>
              <a:ext uri="{FF2B5EF4-FFF2-40B4-BE49-F238E27FC236}">
                <a16:creationId xmlns:a16="http://schemas.microsoft.com/office/drawing/2014/main" id="{5A70BB35-B564-CCF9-F496-879F591C6B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86736" y="6402884"/>
            <a:ext cx="425760" cy="425760"/>
          </a:xfrm>
          <a:prstGeom prst="rect">
            <a:avLst/>
          </a:prstGeom>
        </p:spPr>
      </p:pic>
      <p:grpSp>
        <p:nvGrpSpPr>
          <p:cNvPr id="301" name="Group 300">
            <a:extLst>
              <a:ext uri="{FF2B5EF4-FFF2-40B4-BE49-F238E27FC236}">
                <a16:creationId xmlns:a16="http://schemas.microsoft.com/office/drawing/2014/main" id="{70DBDC8E-0A3C-EF37-583A-5C81E87F76E4}"/>
              </a:ext>
            </a:extLst>
          </p:cNvPr>
          <p:cNvGrpSpPr/>
          <p:nvPr/>
        </p:nvGrpSpPr>
        <p:grpSpPr>
          <a:xfrm>
            <a:off x="3212256" y="6453297"/>
            <a:ext cx="393724" cy="324934"/>
            <a:chOff x="4491553" y="1780898"/>
            <a:chExt cx="393724" cy="324934"/>
          </a:xfrm>
        </p:grpSpPr>
        <p:pic>
          <p:nvPicPr>
            <p:cNvPr id="302" name="Graphic 301" descr="Home with solid fill">
              <a:extLst>
                <a:ext uri="{FF2B5EF4-FFF2-40B4-BE49-F238E27FC236}">
                  <a16:creationId xmlns:a16="http://schemas.microsoft.com/office/drawing/2014/main" id="{11F29518-C4B7-8682-2A1F-ABCD051B74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491553" y="1786042"/>
              <a:ext cx="387246" cy="319790"/>
            </a:xfrm>
            <a:prstGeom prst="rect">
              <a:avLst/>
            </a:prstGeom>
          </p:spPr>
        </p:pic>
        <p:sp>
          <p:nvSpPr>
            <p:cNvPr id="303" name="Rectangle 302">
              <a:extLst>
                <a:ext uri="{FF2B5EF4-FFF2-40B4-BE49-F238E27FC236}">
                  <a16:creationId xmlns:a16="http://schemas.microsoft.com/office/drawing/2014/main" id="{48303C21-3369-DA60-4976-6D19A60405A8}"/>
                </a:ext>
              </a:extLst>
            </p:cNvPr>
            <p:cNvSpPr/>
            <p:nvPr/>
          </p:nvSpPr>
          <p:spPr>
            <a:xfrm>
              <a:off x="4632008" y="1965058"/>
              <a:ext cx="100012" cy="922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4" name="Graphic 303" descr="Home with solid fill">
              <a:extLst>
                <a:ext uri="{FF2B5EF4-FFF2-40B4-BE49-F238E27FC236}">
                  <a16:creationId xmlns:a16="http://schemas.microsoft.com/office/drawing/2014/main" id="{BB8D9C1F-4F50-3243-1601-6369252DF66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498031" y="1780898"/>
              <a:ext cx="387246" cy="319790"/>
            </a:xfrm>
            <a:prstGeom prst="rect">
              <a:avLst/>
            </a:prstGeom>
          </p:spPr>
        </p:pic>
        <p:sp>
          <p:nvSpPr>
            <p:cNvPr id="305" name="Rectangle 304">
              <a:extLst>
                <a:ext uri="{FF2B5EF4-FFF2-40B4-BE49-F238E27FC236}">
                  <a16:creationId xmlns:a16="http://schemas.microsoft.com/office/drawing/2014/main" id="{3124C25B-E2AD-1AD8-D94C-789662D40706}"/>
                </a:ext>
              </a:extLst>
            </p:cNvPr>
            <p:cNvSpPr/>
            <p:nvPr/>
          </p:nvSpPr>
          <p:spPr>
            <a:xfrm>
              <a:off x="4638486" y="1959914"/>
              <a:ext cx="100012" cy="922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6" name="TextBox 305">
              <a:extLst>
                <a:ext uri="{FF2B5EF4-FFF2-40B4-BE49-F238E27FC236}">
                  <a16:creationId xmlns:a16="http://schemas.microsoft.com/office/drawing/2014/main" id="{C5129B61-3A5C-4319-D91D-47CA539A970A}"/>
                </a:ext>
              </a:extLst>
            </p:cNvPr>
            <p:cNvSpPr txBox="1"/>
            <p:nvPr/>
          </p:nvSpPr>
          <p:spPr>
            <a:xfrm>
              <a:off x="4565702" y="1865519"/>
              <a:ext cx="245580"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ptos" panose="02110004020202020204"/>
                  <a:ea typeface="+mn-ea"/>
                  <a:cs typeface="+mn-cs"/>
                </a:rPr>
                <a:t>4</a:t>
              </a:r>
              <a:endParaRPr kumimoji="0" lang="en-GB" sz="9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07" name="TextBox 306">
            <a:extLst>
              <a:ext uri="{FF2B5EF4-FFF2-40B4-BE49-F238E27FC236}">
                <a16:creationId xmlns:a16="http://schemas.microsoft.com/office/drawing/2014/main" id="{E6BA02CD-0DAF-7AC2-A5ED-39B0C6EE4D60}"/>
              </a:ext>
            </a:extLst>
          </p:cNvPr>
          <p:cNvSpPr txBox="1"/>
          <p:nvPr/>
        </p:nvSpPr>
        <p:spPr>
          <a:xfrm>
            <a:off x="3586063" y="6431098"/>
            <a:ext cx="920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Residential days training</a:t>
            </a:r>
            <a:endParaRPr kumimoji="0" lang="en-GB"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8" name="TextBox 307">
            <a:extLst>
              <a:ext uri="{FF2B5EF4-FFF2-40B4-BE49-F238E27FC236}">
                <a16:creationId xmlns:a16="http://schemas.microsoft.com/office/drawing/2014/main" id="{626C6DC6-7B6D-60CA-BF1A-0112288BD657}"/>
              </a:ext>
            </a:extLst>
          </p:cNvPr>
          <p:cNvSpPr txBox="1"/>
          <p:nvPr/>
        </p:nvSpPr>
        <p:spPr>
          <a:xfrm>
            <a:off x="4892579" y="6431098"/>
            <a:ext cx="920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Work-based Projects</a:t>
            </a:r>
            <a:endParaRPr kumimoji="0" lang="en-GB"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9" name="TextBox 308">
            <a:extLst>
              <a:ext uri="{FF2B5EF4-FFF2-40B4-BE49-F238E27FC236}">
                <a16:creationId xmlns:a16="http://schemas.microsoft.com/office/drawing/2014/main" id="{9BCAFE32-8148-9E21-C3A1-13FE86E65DC5}"/>
              </a:ext>
            </a:extLst>
          </p:cNvPr>
          <p:cNvSpPr txBox="1"/>
          <p:nvPr/>
        </p:nvSpPr>
        <p:spPr>
          <a:xfrm>
            <a:off x="4532663" y="5352031"/>
            <a:ext cx="2906079"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End Point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Portfolio Finalisation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Gateway Submission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Scenario Demonstrations with Questioning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Professional Discussion Underpinned by Portfolio</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0" name="TextBox 309">
            <a:extLst>
              <a:ext uri="{FF2B5EF4-FFF2-40B4-BE49-F238E27FC236}">
                <a16:creationId xmlns:a16="http://schemas.microsoft.com/office/drawing/2014/main" id="{62853B18-EAE6-207A-8523-43D6929E915F}"/>
              </a:ext>
            </a:extLst>
          </p:cNvPr>
          <p:cNvSpPr txBox="1"/>
          <p:nvPr/>
        </p:nvSpPr>
        <p:spPr>
          <a:xfrm>
            <a:off x="8185567" y="5408768"/>
            <a:ext cx="1943753" cy="5078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Project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Knowledge Test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Grade Profile</a:t>
            </a: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1" name="TextBox 310">
            <a:extLst>
              <a:ext uri="{FF2B5EF4-FFF2-40B4-BE49-F238E27FC236}">
                <a16:creationId xmlns:a16="http://schemas.microsoft.com/office/drawing/2014/main" id="{431B85E0-9D20-D461-FB46-6C81B0221E5D}"/>
              </a:ext>
            </a:extLst>
          </p:cNvPr>
          <p:cNvSpPr txBox="1"/>
          <p:nvPr/>
        </p:nvSpPr>
        <p:spPr>
          <a:xfrm>
            <a:off x="10638590" y="5398592"/>
            <a:ext cx="1463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Programme Achievement</a:t>
            </a:r>
            <a:endParaRPr kumimoji="0" lang="en-GB" sz="1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12" name="Graphic 311" descr="Direction with solid fill">
            <a:extLst>
              <a:ext uri="{FF2B5EF4-FFF2-40B4-BE49-F238E27FC236}">
                <a16:creationId xmlns:a16="http://schemas.microsoft.com/office/drawing/2014/main" id="{534561FD-F790-65DD-7032-B0C6913E44E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5400000">
            <a:off x="10432574" y="4859266"/>
            <a:ext cx="607502" cy="607502"/>
          </a:xfrm>
          <a:prstGeom prst="rect">
            <a:avLst/>
          </a:prstGeom>
        </p:spPr>
      </p:pic>
      <p:sp>
        <p:nvSpPr>
          <p:cNvPr id="313" name="TextBox 312">
            <a:extLst>
              <a:ext uri="{FF2B5EF4-FFF2-40B4-BE49-F238E27FC236}">
                <a16:creationId xmlns:a16="http://schemas.microsoft.com/office/drawing/2014/main" id="{C752BA26-FF98-86B8-21CB-0BD0512AC2B5}"/>
              </a:ext>
            </a:extLst>
          </p:cNvPr>
          <p:cNvSpPr txBox="1"/>
          <p:nvPr/>
        </p:nvSpPr>
        <p:spPr>
          <a:xfrm>
            <a:off x="1042256" y="2156962"/>
            <a:ext cx="132619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rPr>
              <a:t>e-Learning courses</a:t>
            </a:r>
            <a:endParaRPr kumimoji="0" lang="en-GB" sz="900" b="1"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p:txBody>
      </p:sp>
      <p:grpSp>
        <p:nvGrpSpPr>
          <p:cNvPr id="314" name="Group 313">
            <a:extLst>
              <a:ext uri="{FF2B5EF4-FFF2-40B4-BE49-F238E27FC236}">
                <a16:creationId xmlns:a16="http://schemas.microsoft.com/office/drawing/2014/main" id="{FFAD2D83-C62C-9642-415E-1E28A9A11F89}"/>
              </a:ext>
            </a:extLst>
          </p:cNvPr>
          <p:cNvGrpSpPr/>
          <p:nvPr/>
        </p:nvGrpSpPr>
        <p:grpSpPr>
          <a:xfrm>
            <a:off x="5793252" y="6372764"/>
            <a:ext cx="486000" cy="486000"/>
            <a:chOff x="4383600" y="4838190"/>
            <a:chExt cx="486000" cy="486000"/>
          </a:xfrm>
        </p:grpSpPr>
        <p:pic>
          <p:nvPicPr>
            <p:cNvPr id="315" name="Graphic 314" descr="Laptop with solid fill">
              <a:extLst>
                <a:ext uri="{FF2B5EF4-FFF2-40B4-BE49-F238E27FC236}">
                  <a16:creationId xmlns:a16="http://schemas.microsoft.com/office/drawing/2014/main" id="{13CF414F-5C59-4934-1253-8CE2CEAFFE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83600" y="4838190"/>
              <a:ext cx="486000" cy="486000"/>
            </a:xfrm>
            <a:prstGeom prst="rect">
              <a:avLst/>
            </a:prstGeom>
          </p:spPr>
        </p:pic>
        <p:pic>
          <p:nvPicPr>
            <p:cNvPr id="316" name="Picture 315" descr="A black background with a black square&#10;&#10;AI-generated content may be incorrect.">
              <a:extLst>
                <a:ext uri="{FF2B5EF4-FFF2-40B4-BE49-F238E27FC236}">
                  <a16:creationId xmlns:a16="http://schemas.microsoft.com/office/drawing/2014/main" id="{F002EA99-8F44-C6B4-6973-B407768A79EB}"/>
                </a:ext>
              </a:extLst>
            </p:cNvPr>
            <p:cNvPicPr>
              <a:picLocks noChangeAspect="1"/>
            </p:cNvPicPr>
            <p:nvPr/>
          </p:nvPicPr>
          <p:blipFill>
            <a:blip r:embed="rId26">
              <a:lum bright="70000" contrast="-70000"/>
              <a:extLst>
                <a:ext uri="{28A0092B-C50C-407E-A947-70E740481C1C}">
                  <a14:useLocalDpi xmlns:a14="http://schemas.microsoft.com/office/drawing/2010/main" val="0"/>
                </a:ext>
              </a:extLst>
            </a:blip>
            <a:stretch>
              <a:fillRect/>
            </a:stretch>
          </p:blipFill>
          <p:spPr>
            <a:xfrm>
              <a:off x="4535196" y="4963027"/>
              <a:ext cx="194953" cy="194953"/>
            </a:xfrm>
            <a:prstGeom prst="rect">
              <a:avLst/>
            </a:prstGeom>
          </p:spPr>
        </p:pic>
      </p:grpSp>
      <p:sp>
        <p:nvSpPr>
          <p:cNvPr id="317" name="TextBox 316">
            <a:extLst>
              <a:ext uri="{FF2B5EF4-FFF2-40B4-BE49-F238E27FC236}">
                <a16:creationId xmlns:a16="http://schemas.microsoft.com/office/drawing/2014/main" id="{5ECF6895-D611-B777-0891-2833217C4529}"/>
              </a:ext>
            </a:extLst>
          </p:cNvPr>
          <p:cNvSpPr txBox="1"/>
          <p:nvPr/>
        </p:nvSpPr>
        <p:spPr>
          <a:xfrm>
            <a:off x="6259335" y="6431098"/>
            <a:ext cx="6930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Portfolio Review</a:t>
            </a:r>
            <a:endParaRPr kumimoji="0" lang="en-GB"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18" name="Group 317">
            <a:extLst>
              <a:ext uri="{FF2B5EF4-FFF2-40B4-BE49-F238E27FC236}">
                <a16:creationId xmlns:a16="http://schemas.microsoft.com/office/drawing/2014/main" id="{A7B1C6AB-261C-FFE5-955C-D775473A6866}"/>
              </a:ext>
            </a:extLst>
          </p:cNvPr>
          <p:cNvGrpSpPr/>
          <p:nvPr/>
        </p:nvGrpSpPr>
        <p:grpSpPr>
          <a:xfrm>
            <a:off x="6932484" y="6372764"/>
            <a:ext cx="486000" cy="486000"/>
            <a:chOff x="7203000" y="4880100"/>
            <a:chExt cx="486000" cy="486000"/>
          </a:xfrm>
          <a:solidFill>
            <a:schemeClr val="bg1"/>
          </a:solidFill>
        </p:grpSpPr>
        <p:pic>
          <p:nvPicPr>
            <p:cNvPr id="319" name="Graphic 318" descr="Laptop with solid fill">
              <a:extLst>
                <a:ext uri="{FF2B5EF4-FFF2-40B4-BE49-F238E27FC236}">
                  <a16:creationId xmlns:a16="http://schemas.microsoft.com/office/drawing/2014/main" id="{6B121465-1C58-8347-AD11-CC95AAE468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03000" y="4880100"/>
              <a:ext cx="486000" cy="486000"/>
            </a:xfrm>
            <a:prstGeom prst="rect">
              <a:avLst/>
            </a:prstGeom>
          </p:spPr>
        </p:pic>
        <p:pic>
          <p:nvPicPr>
            <p:cNvPr id="320" name="Graphic 319" descr="Single gear with solid fill">
              <a:extLst>
                <a:ext uri="{FF2B5EF4-FFF2-40B4-BE49-F238E27FC236}">
                  <a16:creationId xmlns:a16="http://schemas.microsoft.com/office/drawing/2014/main" id="{3D0ADC60-975D-D38F-D451-9F35D26E207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40884" y="5002382"/>
              <a:ext cx="195716" cy="195716"/>
            </a:xfrm>
            <a:prstGeom prst="rect">
              <a:avLst/>
            </a:prstGeom>
          </p:spPr>
        </p:pic>
      </p:grpSp>
      <p:sp>
        <p:nvSpPr>
          <p:cNvPr id="321" name="TextBox 320">
            <a:extLst>
              <a:ext uri="{FF2B5EF4-FFF2-40B4-BE49-F238E27FC236}">
                <a16:creationId xmlns:a16="http://schemas.microsoft.com/office/drawing/2014/main" id="{D1ED1A58-B888-EA41-E671-1F5EA240BD23}"/>
              </a:ext>
            </a:extLst>
          </p:cNvPr>
          <p:cNvSpPr txBox="1"/>
          <p:nvPr/>
        </p:nvSpPr>
        <p:spPr>
          <a:xfrm>
            <a:off x="7398567" y="6431098"/>
            <a:ext cx="6930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Synoptic Projects</a:t>
            </a:r>
            <a:endParaRPr kumimoji="0" lang="en-GB"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22" name="Group 321">
            <a:extLst>
              <a:ext uri="{FF2B5EF4-FFF2-40B4-BE49-F238E27FC236}">
                <a16:creationId xmlns:a16="http://schemas.microsoft.com/office/drawing/2014/main" id="{E3059C35-AC41-43AB-9DBB-768767F99AFB}"/>
              </a:ext>
            </a:extLst>
          </p:cNvPr>
          <p:cNvGrpSpPr/>
          <p:nvPr/>
        </p:nvGrpSpPr>
        <p:grpSpPr>
          <a:xfrm>
            <a:off x="8071716" y="6398744"/>
            <a:ext cx="434040" cy="434040"/>
            <a:chOff x="8610362" y="4879410"/>
            <a:chExt cx="434040" cy="434040"/>
          </a:xfrm>
        </p:grpSpPr>
        <p:pic>
          <p:nvPicPr>
            <p:cNvPr id="323" name="Graphic 322" descr="Chat outline">
              <a:extLst>
                <a:ext uri="{FF2B5EF4-FFF2-40B4-BE49-F238E27FC236}">
                  <a16:creationId xmlns:a16="http://schemas.microsoft.com/office/drawing/2014/main" id="{4EE0AB36-5486-3FBF-4F4D-9DC0C6E5EF9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10362" y="4879410"/>
              <a:ext cx="434040" cy="434040"/>
            </a:xfrm>
            <a:prstGeom prst="rect">
              <a:avLst/>
            </a:prstGeom>
          </p:spPr>
        </p:pic>
        <p:cxnSp>
          <p:nvCxnSpPr>
            <p:cNvPr id="324" name="Straight Connector 323">
              <a:extLst>
                <a:ext uri="{FF2B5EF4-FFF2-40B4-BE49-F238E27FC236}">
                  <a16:creationId xmlns:a16="http://schemas.microsoft.com/office/drawing/2014/main" id="{205015BF-E0E9-6699-460E-37F3CD65669C}"/>
                </a:ext>
              </a:extLst>
            </p:cNvPr>
            <p:cNvCxnSpPr>
              <a:cxnSpLocks/>
            </p:cNvCxnSpPr>
            <p:nvPr/>
          </p:nvCxnSpPr>
          <p:spPr>
            <a:xfrm>
              <a:off x="8820600" y="5073570"/>
              <a:ext cx="135000" cy="0"/>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cxnSp>
          <p:nvCxnSpPr>
            <p:cNvPr id="325" name="Straight Connector 324">
              <a:extLst>
                <a:ext uri="{FF2B5EF4-FFF2-40B4-BE49-F238E27FC236}">
                  <a16:creationId xmlns:a16="http://schemas.microsoft.com/office/drawing/2014/main" id="{7FC2B051-B194-3967-AF1E-2D64AD3D3EFD}"/>
                </a:ext>
              </a:extLst>
            </p:cNvPr>
            <p:cNvCxnSpPr>
              <a:cxnSpLocks/>
            </p:cNvCxnSpPr>
            <p:nvPr/>
          </p:nvCxnSpPr>
          <p:spPr>
            <a:xfrm>
              <a:off x="8820600" y="5127545"/>
              <a:ext cx="135000" cy="0"/>
            </a:xfrm>
            <a:prstGeom prst="line">
              <a:avLst/>
            </a:prstGeom>
            <a:ln w="28575">
              <a:solidFill>
                <a:schemeClr val="bg1"/>
              </a:solidFill>
            </a:ln>
          </p:spPr>
          <p:style>
            <a:lnRef idx="2">
              <a:schemeClr val="dk1"/>
            </a:lnRef>
            <a:fillRef idx="0">
              <a:schemeClr val="dk1"/>
            </a:fillRef>
            <a:effectRef idx="1">
              <a:schemeClr val="dk1"/>
            </a:effectRef>
            <a:fontRef idx="minor">
              <a:schemeClr val="tx1"/>
            </a:fontRef>
          </p:style>
        </p:cxnSp>
      </p:grpSp>
      <p:sp>
        <p:nvSpPr>
          <p:cNvPr id="326" name="TextBox 325">
            <a:extLst>
              <a:ext uri="{FF2B5EF4-FFF2-40B4-BE49-F238E27FC236}">
                <a16:creationId xmlns:a16="http://schemas.microsoft.com/office/drawing/2014/main" id="{C7B4DB8E-10B7-73AF-E030-D73D36269A29}"/>
              </a:ext>
            </a:extLst>
          </p:cNvPr>
          <p:cNvSpPr txBox="1"/>
          <p:nvPr/>
        </p:nvSpPr>
        <p:spPr>
          <a:xfrm>
            <a:off x="8485845" y="6431098"/>
            <a:ext cx="6715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Final Interview</a:t>
            </a:r>
            <a:endParaRPr kumimoji="0" lang="en-GB" sz="9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27" name="Group 326">
            <a:extLst>
              <a:ext uri="{FF2B5EF4-FFF2-40B4-BE49-F238E27FC236}">
                <a16:creationId xmlns:a16="http://schemas.microsoft.com/office/drawing/2014/main" id="{B483D66C-A7D0-F863-8800-BD7C9A742588}"/>
              </a:ext>
            </a:extLst>
          </p:cNvPr>
          <p:cNvGrpSpPr/>
          <p:nvPr/>
        </p:nvGrpSpPr>
        <p:grpSpPr>
          <a:xfrm>
            <a:off x="2993482" y="4957944"/>
            <a:ext cx="198275" cy="198275"/>
            <a:chOff x="635700" y="1932000"/>
            <a:chExt cx="198275" cy="198275"/>
          </a:xfrm>
        </p:grpSpPr>
        <p:pic>
          <p:nvPicPr>
            <p:cNvPr id="328" name="Graphic 327" descr="Checkmark with solid fill">
              <a:extLst>
                <a:ext uri="{FF2B5EF4-FFF2-40B4-BE49-F238E27FC236}">
                  <a16:creationId xmlns:a16="http://schemas.microsoft.com/office/drawing/2014/main" id="{0EA83C09-1997-CE32-8D1D-B588F17C14A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0099" y="1966399"/>
              <a:ext cx="129475" cy="129475"/>
            </a:xfrm>
            <a:prstGeom prst="rect">
              <a:avLst/>
            </a:prstGeom>
          </p:spPr>
        </p:pic>
        <p:sp>
          <p:nvSpPr>
            <p:cNvPr id="329" name="Circle: Hollow 328">
              <a:extLst>
                <a:ext uri="{FF2B5EF4-FFF2-40B4-BE49-F238E27FC236}">
                  <a16:creationId xmlns:a16="http://schemas.microsoft.com/office/drawing/2014/main" id="{5EF65E93-07CC-E9E2-F1EA-5C668BF4B149}"/>
                </a:ext>
              </a:extLst>
            </p:cNvPr>
            <p:cNvSpPr/>
            <p:nvPr/>
          </p:nvSpPr>
          <p:spPr>
            <a:xfrm>
              <a:off x="635700" y="1932000"/>
              <a:ext cx="198275" cy="198275"/>
            </a:xfrm>
            <a:prstGeom prst="donut">
              <a:avLst>
                <a:gd name="adj" fmla="val 95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30" name="Group 329">
            <a:extLst>
              <a:ext uri="{FF2B5EF4-FFF2-40B4-BE49-F238E27FC236}">
                <a16:creationId xmlns:a16="http://schemas.microsoft.com/office/drawing/2014/main" id="{114111CD-8703-2929-6916-7B6B31701DB7}"/>
              </a:ext>
            </a:extLst>
          </p:cNvPr>
          <p:cNvGrpSpPr/>
          <p:nvPr/>
        </p:nvGrpSpPr>
        <p:grpSpPr>
          <a:xfrm>
            <a:off x="3659497" y="3273700"/>
            <a:ext cx="486000" cy="486000"/>
            <a:chOff x="2218680" y="3275610"/>
            <a:chExt cx="486000" cy="486000"/>
          </a:xfrm>
          <a:solidFill>
            <a:schemeClr val="bg1"/>
          </a:solidFill>
        </p:grpSpPr>
        <p:pic>
          <p:nvPicPr>
            <p:cNvPr id="331" name="Graphic 330" descr="Laptop with solid fill">
              <a:extLst>
                <a:ext uri="{FF2B5EF4-FFF2-40B4-BE49-F238E27FC236}">
                  <a16:creationId xmlns:a16="http://schemas.microsoft.com/office/drawing/2014/main" id="{9D6C148F-0F7D-30BF-92C9-2AD6E36415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18680" y="3275610"/>
              <a:ext cx="486000" cy="486000"/>
            </a:xfrm>
            <a:prstGeom prst="rect">
              <a:avLst/>
            </a:prstGeom>
          </p:spPr>
        </p:pic>
        <p:pic>
          <p:nvPicPr>
            <p:cNvPr id="332" name="Graphic 331" descr="Graduation cap with solid fill">
              <a:extLst>
                <a:ext uri="{FF2B5EF4-FFF2-40B4-BE49-F238E27FC236}">
                  <a16:creationId xmlns:a16="http://schemas.microsoft.com/office/drawing/2014/main" id="{4F2D75A3-EF02-A645-F8B7-410985B646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19060" y="3353130"/>
              <a:ext cx="285240" cy="285240"/>
            </a:xfrm>
            <a:prstGeom prst="rect">
              <a:avLst/>
            </a:prstGeom>
          </p:spPr>
        </p:pic>
      </p:grpSp>
      <p:grpSp>
        <p:nvGrpSpPr>
          <p:cNvPr id="333" name="Group 332">
            <a:extLst>
              <a:ext uri="{FF2B5EF4-FFF2-40B4-BE49-F238E27FC236}">
                <a16:creationId xmlns:a16="http://schemas.microsoft.com/office/drawing/2014/main" id="{740EC68C-C923-40CE-6B40-619AEBCA833B}"/>
              </a:ext>
            </a:extLst>
          </p:cNvPr>
          <p:cNvGrpSpPr/>
          <p:nvPr/>
        </p:nvGrpSpPr>
        <p:grpSpPr>
          <a:xfrm>
            <a:off x="7581602" y="3273833"/>
            <a:ext cx="486000" cy="486000"/>
            <a:chOff x="2218680" y="3275610"/>
            <a:chExt cx="486000" cy="486000"/>
          </a:xfrm>
          <a:solidFill>
            <a:schemeClr val="bg1"/>
          </a:solidFill>
        </p:grpSpPr>
        <p:pic>
          <p:nvPicPr>
            <p:cNvPr id="334" name="Graphic 333" descr="Laptop with solid fill">
              <a:extLst>
                <a:ext uri="{FF2B5EF4-FFF2-40B4-BE49-F238E27FC236}">
                  <a16:creationId xmlns:a16="http://schemas.microsoft.com/office/drawing/2014/main" id="{4A7472E7-29E2-D0ED-E242-42F287DED9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18680" y="3275610"/>
              <a:ext cx="486000" cy="486000"/>
            </a:xfrm>
            <a:prstGeom prst="rect">
              <a:avLst/>
            </a:prstGeom>
          </p:spPr>
        </p:pic>
        <p:pic>
          <p:nvPicPr>
            <p:cNvPr id="335" name="Graphic 334" descr="Graduation cap with solid fill">
              <a:extLst>
                <a:ext uri="{FF2B5EF4-FFF2-40B4-BE49-F238E27FC236}">
                  <a16:creationId xmlns:a16="http://schemas.microsoft.com/office/drawing/2014/main" id="{6A5E224C-4C4F-578D-4548-A5F3476AE74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19060" y="3353130"/>
              <a:ext cx="285240" cy="285240"/>
            </a:xfrm>
            <a:prstGeom prst="rect">
              <a:avLst/>
            </a:prstGeom>
          </p:spPr>
        </p:pic>
      </p:grpSp>
      <p:grpSp>
        <p:nvGrpSpPr>
          <p:cNvPr id="336" name="Group 335">
            <a:extLst>
              <a:ext uri="{FF2B5EF4-FFF2-40B4-BE49-F238E27FC236}">
                <a16:creationId xmlns:a16="http://schemas.microsoft.com/office/drawing/2014/main" id="{12BC5D81-C972-F5D2-B194-F51A41140C51}"/>
              </a:ext>
            </a:extLst>
          </p:cNvPr>
          <p:cNvGrpSpPr/>
          <p:nvPr/>
        </p:nvGrpSpPr>
        <p:grpSpPr>
          <a:xfrm>
            <a:off x="1965600" y="1706218"/>
            <a:ext cx="486000" cy="486000"/>
            <a:chOff x="3034860" y="1734720"/>
            <a:chExt cx="486000" cy="486000"/>
          </a:xfrm>
          <a:solidFill>
            <a:schemeClr val="bg1"/>
          </a:solidFill>
        </p:grpSpPr>
        <p:pic>
          <p:nvPicPr>
            <p:cNvPr id="337" name="Graphic 336" descr="Laptop with solid fill">
              <a:extLst>
                <a:ext uri="{FF2B5EF4-FFF2-40B4-BE49-F238E27FC236}">
                  <a16:creationId xmlns:a16="http://schemas.microsoft.com/office/drawing/2014/main" id="{9F95601C-D68F-4EA9-3E6E-13AC73491D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34860" y="1734720"/>
              <a:ext cx="486000" cy="486000"/>
            </a:xfrm>
            <a:prstGeom prst="rect">
              <a:avLst/>
            </a:prstGeom>
          </p:spPr>
        </p:pic>
        <p:pic>
          <p:nvPicPr>
            <p:cNvPr id="338" name="Graphic 337" descr="Graduation cap with solid fill">
              <a:extLst>
                <a:ext uri="{FF2B5EF4-FFF2-40B4-BE49-F238E27FC236}">
                  <a16:creationId xmlns:a16="http://schemas.microsoft.com/office/drawing/2014/main" id="{D8B33358-2DE7-8552-2673-989B957C49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35240" y="1813260"/>
              <a:ext cx="285240" cy="285240"/>
            </a:xfrm>
            <a:prstGeom prst="rect">
              <a:avLst/>
            </a:prstGeom>
          </p:spPr>
        </p:pic>
      </p:grpSp>
      <p:pic>
        <p:nvPicPr>
          <p:cNvPr id="340" name="Picture 339" descr="A black and white logo&#10;&#10;AI-generated content may be incorrect.">
            <a:extLst>
              <a:ext uri="{FF2B5EF4-FFF2-40B4-BE49-F238E27FC236}">
                <a16:creationId xmlns:a16="http://schemas.microsoft.com/office/drawing/2014/main" id="{FB0840FC-AD4C-02BF-DEC6-2EDD8C0C798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80240" y="83788"/>
            <a:ext cx="1848979" cy="744640"/>
          </a:xfrm>
          <a:prstGeom prst="rect">
            <a:avLst/>
          </a:prstGeom>
        </p:spPr>
      </p:pic>
      <p:pic>
        <p:nvPicPr>
          <p:cNvPr id="3" name="Picture 2">
            <a:extLst>
              <a:ext uri="{FF2B5EF4-FFF2-40B4-BE49-F238E27FC236}">
                <a16:creationId xmlns:a16="http://schemas.microsoft.com/office/drawing/2014/main" id="{7F219DC1-E3CC-26C4-A5C6-9B34F92B9247}"/>
              </a:ext>
            </a:extLst>
          </p:cNvPr>
          <p:cNvPicPr>
            <a:picLocks noChangeAspect="1"/>
          </p:cNvPicPr>
          <p:nvPr/>
        </p:nvPicPr>
        <p:blipFill>
          <a:blip r:embed="rId28"/>
          <a:stretch>
            <a:fillRect/>
          </a:stretch>
        </p:blipFill>
        <p:spPr>
          <a:xfrm>
            <a:off x="10125075" y="6235584"/>
            <a:ext cx="1866900" cy="485775"/>
          </a:xfrm>
          <a:prstGeom prst="rect">
            <a:avLst/>
          </a:prstGeom>
        </p:spPr>
      </p:pic>
    </p:spTree>
    <p:extLst>
      <p:ext uri="{BB962C8B-B14F-4D97-AF65-F5344CB8AC3E}">
        <p14:creationId xmlns:p14="http://schemas.microsoft.com/office/powerpoint/2010/main" val="3586654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9292BE-E5D0-9938-98E7-C2E57661383A}"/>
              </a:ext>
            </a:extLst>
          </p:cNvPr>
          <p:cNvSpPr>
            <a:spLocks noGrp="1"/>
          </p:cNvSpPr>
          <p:nvPr>
            <p:ph type="title"/>
          </p:nvPr>
        </p:nvSpPr>
        <p:spPr/>
        <p:txBody>
          <a:bodyPr>
            <a:normAutofit/>
          </a:bodyPr>
          <a:lstStyle/>
          <a:p>
            <a:r>
              <a:rPr lang="en-GB" sz="3200" b="1">
                <a:solidFill>
                  <a:schemeClr val="bg1"/>
                </a:solidFill>
              </a:rPr>
              <a:t>Vendor Qualifications</a:t>
            </a:r>
          </a:p>
        </p:txBody>
      </p:sp>
      <p:sp>
        <p:nvSpPr>
          <p:cNvPr id="6" name="TextBox 5">
            <a:extLst>
              <a:ext uri="{FF2B5EF4-FFF2-40B4-BE49-F238E27FC236}">
                <a16:creationId xmlns:a16="http://schemas.microsoft.com/office/drawing/2014/main" id="{49B087DC-EA06-4637-8805-71E9426F171F}"/>
              </a:ext>
            </a:extLst>
          </p:cNvPr>
          <p:cNvSpPr txBox="1"/>
          <p:nvPr/>
        </p:nvSpPr>
        <p:spPr>
          <a:xfrm>
            <a:off x="685800" y="1753163"/>
            <a:ext cx="7553960" cy="38779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CompTIA Network+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Validates the core skills necessary to establish, maintain, troubleshoot and secure networks in any environment, preparing learners for a rewarding career in networking and cybersecurity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CompTIA Security+</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A global certification that validates the baseline skills necessary to perform core security functions and pursue an IT security career.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EC-Council Certified Network Defender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Vendor neutral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rPr>
              <a:t>Learning to defend computer networks and operating environments</a:t>
            </a: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Arial" panose="020B0604020202020204" pitchFamily="34" charset="0"/>
            </a:endParaRPr>
          </a:p>
        </p:txBody>
      </p:sp>
      <p:pic>
        <p:nvPicPr>
          <p:cNvPr id="7" name="Picture 6" descr="A blue and white logo&#10;&#10;AI-generated content may be incorrect.">
            <a:extLst>
              <a:ext uri="{FF2B5EF4-FFF2-40B4-BE49-F238E27FC236}">
                <a16:creationId xmlns:a16="http://schemas.microsoft.com/office/drawing/2014/main" id="{92212147-5EF7-72C3-5C09-3456A1BA5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pic>
        <p:nvPicPr>
          <p:cNvPr id="9" name="Picture 8">
            <a:extLst>
              <a:ext uri="{FF2B5EF4-FFF2-40B4-BE49-F238E27FC236}">
                <a16:creationId xmlns:a16="http://schemas.microsoft.com/office/drawing/2014/main" id="{C0510448-7405-036F-6EBB-84AA7D160FAF}"/>
              </a:ext>
            </a:extLst>
          </p:cNvPr>
          <p:cNvPicPr>
            <a:picLocks noChangeAspect="1"/>
          </p:cNvPicPr>
          <p:nvPr/>
        </p:nvPicPr>
        <p:blipFill>
          <a:blip r:embed="rId3"/>
          <a:stretch>
            <a:fillRect/>
          </a:stretch>
        </p:blipFill>
        <p:spPr>
          <a:xfrm>
            <a:off x="10125075" y="6235584"/>
            <a:ext cx="1866900" cy="485775"/>
          </a:xfrm>
          <a:prstGeom prst="rect">
            <a:avLst/>
          </a:prstGeom>
        </p:spPr>
      </p:pic>
      <p:pic>
        <p:nvPicPr>
          <p:cNvPr id="2" name="Picture 1">
            <a:extLst>
              <a:ext uri="{FF2B5EF4-FFF2-40B4-BE49-F238E27FC236}">
                <a16:creationId xmlns:a16="http://schemas.microsoft.com/office/drawing/2014/main" id="{D7D4A7B7-53E4-CB84-0F79-0E2E3149177E}"/>
              </a:ext>
            </a:extLst>
          </p:cNvPr>
          <p:cNvPicPr>
            <a:picLocks noChangeAspect="1"/>
          </p:cNvPicPr>
          <p:nvPr/>
        </p:nvPicPr>
        <p:blipFill rotWithShape="1">
          <a:blip r:embed="rId4"/>
          <a:srcRect l="2907" r="885" b="-3"/>
          <a:stretch/>
        </p:blipFill>
        <p:spPr>
          <a:xfrm>
            <a:off x="9431338" y="1375336"/>
            <a:ext cx="1263332" cy="1313162"/>
          </a:xfrm>
          <a:prstGeom prst="rect">
            <a:avLst/>
          </a:prstGeom>
          <a:solidFill>
            <a:schemeClr val="accent1"/>
          </a:solidFill>
        </p:spPr>
      </p:pic>
      <p:pic>
        <p:nvPicPr>
          <p:cNvPr id="3" name="Picture 2">
            <a:extLst>
              <a:ext uri="{FF2B5EF4-FFF2-40B4-BE49-F238E27FC236}">
                <a16:creationId xmlns:a16="http://schemas.microsoft.com/office/drawing/2014/main" id="{24B7AF67-0B6B-35A2-F5B8-6824A5A9DB73}"/>
              </a:ext>
            </a:extLst>
          </p:cNvPr>
          <p:cNvPicPr>
            <a:picLocks noChangeAspect="1"/>
          </p:cNvPicPr>
          <p:nvPr/>
        </p:nvPicPr>
        <p:blipFill rotWithShape="1">
          <a:blip r:embed="rId5"/>
          <a:srcRect l="3132" r="664" b="2"/>
          <a:stretch/>
        </p:blipFill>
        <p:spPr>
          <a:xfrm>
            <a:off x="9431338" y="3135196"/>
            <a:ext cx="1263332" cy="1313162"/>
          </a:xfrm>
          <a:prstGeom prst="rect">
            <a:avLst/>
          </a:prstGeom>
        </p:spPr>
      </p:pic>
      <p:pic>
        <p:nvPicPr>
          <p:cNvPr id="5" name="Picture 4">
            <a:extLst>
              <a:ext uri="{FF2B5EF4-FFF2-40B4-BE49-F238E27FC236}">
                <a16:creationId xmlns:a16="http://schemas.microsoft.com/office/drawing/2014/main" id="{34720947-0CB1-32AB-88FD-757E05C30790}"/>
              </a:ext>
            </a:extLst>
          </p:cNvPr>
          <p:cNvPicPr>
            <a:picLocks noChangeAspect="1"/>
          </p:cNvPicPr>
          <p:nvPr/>
        </p:nvPicPr>
        <p:blipFill>
          <a:blip r:embed="rId6"/>
          <a:stretch>
            <a:fillRect/>
          </a:stretch>
        </p:blipFill>
        <p:spPr>
          <a:xfrm>
            <a:off x="9431338" y="4748155"/>
            <a:ext cx="1759456" cy="1187632"/>
          </a:xfrm>
          <a:prstGeom prst="rect">
            <a:avLst/>
          </a:prstGeom>
        </p:spPr>
      </p:pic>
    </p:spTree>
    <p:extLst>
      <p:ext uri="{BB962C8B-B14F-4D97-AF65-F5344CB8AC3E}">
        <p14:creationId xmlns:p14="http://schemas.microsoft.com/office/powerpoint/2010/main" val="205309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47C40F-A4F3-474A-A93D-873F57D121B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200023" y="0"/>
            <a:ext cx="11991977" cy="6858000"/>
          </a:xfrm>
          <a:prstGeom prst="rect">
            <a:avLst/>
          </a:prstGeom>
          <a:solidFill>
            <a:srgbClr val="005EB8"/>
          </a:solidFill>
        </p:spPr>
      </p:pic>
      <p:sp>
        <p:nvSpPr>
          <p:cNvPr id="4" name="Title 3">
            <a:extLst>
              <a:ext uri="{FF2B5EF4-FFF2-40B4-BE49-F238E27FC236}">
                <a16:creationId xmlns:a16="http://schemas.microsoft.com/office/drawing/2014/main" id="{9D33247A-6596-436F-A48C-70697CC35DC6}"/>
              </a:ext>
            </a:extLst>
          </p:cNvPr>
          <p:cNvSpPr>
            <a:spLocks noGrp="1"/>
          </p:cNvSpPr>
          <p:nvPr>
            <p:ph type="title"/>
          </p:nvPr>
        </p:nvSpPr>
        <p:spPr>
          <a:xfrm>
            <a:off x="200025" y="377826"/>
            <a:ext cx="7902159" cy="997510"/>
          </a:xfrm>
        </p:spPr>
        <p:txBody>
          <a:bodyPr>
            <a:noAutofit/>
          </a:bodyPr>
          <a:lstStyle/>
          <a:p>
            <a:r>
              <a:rPr lang="en-US" sz="3200" b="1">
                <a:solidFill>
                  <a:schemeClr val="bg1"/>
                </a:solidFill>
              </a:rPr>
              <a:t>Residential training facility – Wyboston Lakes (Bedfordshire)</a:t>
            </a:r>
            <a:endParaRPr lang="en-GB" sz="3200" b="1">
              <a:solidFill>
                <a:schemeClr val="bg1"/>
              </a:solidFill>
            </a:endParaRPr>
          </a:p>
        </p:txBody>
      </p:sp>
      <p:sp>
        <p:nvSpPr>
          <p:cNvPr id="11" name="Text Placeholder 10">
            <a:extLst>
              <a:ext uri="{FF2B5EF4-FFF2-40B4-BE49-F238E27FC236}">
                <a16:creationId xmlns:a16="http://schemas.microsoft.com/office/drawing/2014/main" id="{94DF002A-823F-489F-8B17-C18D676895F3}"/>
              </a:ext>
            </a:extLst>
          </p:cNvPr>
          <p:cNvSpPr txBox="1">
            <a:spLocks/>
          </p:cNvSpPr>
          <p:nvPr/>
        </p:nvSpPr>
        <p:spPr>
          <a:xfrm>
            <a:off x="482413" y="1862282"/>
            <a:ext cx="4952994" cy="627809"/>
          </a:xfrm>
          <a:prstGeom prst="rect">
            <a:avLst/>
          </a:prstGeom>
          <a:solidFill>
            <a:srgbClr val="005EB8"/>
          </a:solidFill>
          <a:ln>
            <a:no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2200" b="1" i="0" u="none" strike="noStrike" kern="1200" cap="all" spc="0" normalizeH="0" baseline="0" noProof="0">
                <a:ln>
                  <a:noFill/>
                </a:ln>
                <a:solidFill>
                  <a:prstClr val="white"/>
                </a:solidFill>
                <a:effectLst/>
                <a:uLnTx/>
                <a:uFillTx/>
                <a:latin typeface="Aptos" panose="02110004020202020204"/>
                <a:ea typeface="+mn-ea"/>
                <a:cs typeface="+mn-cs"/>
              </a:rPr>
              <a:t>STATE OF THE ART TRAINING FACILITY</a:t>
            </a:r>
            <a:endParaRPr kumimoji="0" lang="en-GB" sz="2200" b="1" i="0" u="none" strike="noStrike" kern="1200" cap="all" spc="0" normalizeH="0" baseline="0" noProof="0">
              <a:ln>
                <a:noFill/>
              </a:ln>
              <a:solidFill>
                <a:prstClr val="white"/>
              </a:solidFill>
              <a:effectLst/>
              <a:uLnTx/>
              <a:uFillTx/>
              <a:latin typeface="Aptos" panose="02110004020202020204"/>
              <a:ea typeface="+mn-ea"/>
              <a:cs typeface="+mn-cs"/>
            </a:endParaRPr>
          </a:p>
        </p:txBody>
      </p:sp>
      <p:sp>
        <p:nvSpPr>
          <p:cNvPr id="12" name="Text Placeholder 10">
            <a:extLst>
              <a:ext uri="{FF2B5EF4-FFF2-40B4-BE49-F238E27FC236}">
                <a16:creationId xmlns:a16="http://schemas.microsoft.com/office/drawing/2014/main" id="{E25DC350-E8F7-44F7-B1F0-E1BA10FF1D34}"/>
              </a:ext>
            </a:extLst>
          </p:cNvPr>
          <p:cNvSpPr txBox="1">
            <a:spLocks/>
          </p:cNvSpPr>
          <p:nvPr/>
        </p:nvSpPr>
        <p:spPr>
          <a:xfrm>
            <a:off x="4757744" y="2712441"/>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200" b="0" i="0" u="none" strike="noStrike" kern="1200" cap="all" spc="0" normalizeH="0" baseline="0" noProof="0">
                <a:ln>
                  <a:noFill/>
                </a:ln>
                <a:solidFill>
                  <a:prstClr val="white"/>
                </a:solidFill>
                <a:effectLst/>
                <a:uLnTx/>
                <a:uFillTx/>
                <a:latin typeface="Aptos" panose="02110004020202020204"/>
                <a:ea typeface="+mn-ea"/>
                <a:cs typeface="+mn-cs"/>
              </a:rPr>
              <a:t>24/7 access to classrooms and labs</a:t>
            </a:r>
            <a:endParaRPr kumimoji="0" lang="en-GB" sz="1200" b="0" i="0" u="none" strike="noStrike" kern="1200" cap="all" spc="0" normalizeH="0" baseline="0" noProof="0">
              <a:ln>
                <a:noFill/>
              </a:ln>
              <a:solidFill>
                <a:prstClr val="white"/>
              </a:solidFill>
              <a:effectLst/>
              <a:uLnTx/>
              <a:uFillTx/>
              <a:latin typeface="Aptos" panose="02110004020202020204"/>
              <a:ea typeface="+mn-ea"/>
              <a:cs typeface="+mn-cs"/>
            </a:endParaRPr>
          </a:p>
        </p:txBody>
      </p:sp>
      <p:sp>
        <p:nvSpPr>
          <p:cNvPr id="13" name="Text Placeholder 10">
            <a:extLst>
              <a:ext uri="{FF2B5EF4-FFF2-40B4-BE49-F238E27FC236}">
                <a16:creationId xmlns:a16="http://schemas.microsoft.com/office/drawing/2014/main" id="{F10D5849-708C-475B-9E5B-07B085850333}"/>
              </a:ext>
            </a:extLst>
          </p:cNvPr>
          <p:cNvSpPr txBox="1">
            <a:spLocks/>
          </p:cNvSpPr>
          <p:nvPr/>
        </p:nvSpPr>
        <p:spPr>
          <a:xfrm>
            <a:off x="2616851" y="2712441"/>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200" b="0" i="0" u="none" strike="noStrike" kern="1200" cap="all" spc="0" normalizeH="0" baseline="0" noProof="0">
                <a:ln>
                  <a:noFill/>
                </a:ln>
                <a:solidFill>
                  <a:prstClr val="white"/>
                </a:solidFill>
                <a:effectLst/>
                <a:uLnTx/>
                <a:uFillTx/>
                <a:latin typeface="Aptos" panose="02110004020202020204"/>
                <a:ea typeface="+mn-ea"/>
                <a:cs typeface="+mn-cs"/>
              </a:rPr>
              <a:t>9 purpose-built classrooms</a:t>
            </a:r>
            <a:endParaRPr kumimoji="0" lang="en-GB" sz="1200" b="0" i="0" u="none" strike="noStrike" kern="1200" cap="all" spc="0" normalizeH="0" baseline="0" noProof="0">
              <a:ln>
                <a:noFill/>
              </a:ln>
              <a:solidFill>
                <a:prstClr val="white"/>
              </a:solidFill>
              <a:effectLst/>
              <a:uLnTx/>
              <a:uFillTx/>
              <a:latin typeface="Aptos" panose="02110004020202020204"/>
              <a:ea typeface="+mn-ea"/>
              <a:cs typeface="+mn-cs"/>
            </a:endParaRPr>
          </a:p>
        </p:txBody>
      </p:sp>
      <p:sp>
        <p:nvSpPr>
          <p:cNvPr id="14" name="Text Placeholder 10">
            <a:extLst>
              <a:ext uri="{FF2B5EF4-FFF2-40B4-BE49-F238E27FC236}">
                <a16:creationId xmlns:a16="http://schemas.microsoft.com/office/drawing/2014/main" id="{01A95E5E-A639-4DDD-AFFA-1EA6ED3340CF}"/>
              </a:ext>
            </a:extLst>
          </p:cNvPr>
          <p:cNvSpPr txBox="1">
            <a:spLocks/>
          </p:cNvSpPr>
          <p:nvPr/>
        </p:nvSpPr>
        <p:spPr>
          <a:xfrm>
            <a:off x="482413" y="2712441"/>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200" b="0" i="0" u="none" strike="noStrike" kern="1200" cap="all" spc="0" normalizeH="0" baseline="0" noProof="0">
                <a:ln>
                  <a:noFill/>
                </a:ln>
                <a:solidFill>
                  <a:prstClr val="white"/>
                </a:solidFill>
                <a:effectLst/>
                <a:uLnTx/>
                <a:uFillTx/>
                <a:latin typeface="Aptos" panose="02110004020202020204"/>
                <a:ea typeface="+mn-ea"/>
                <a:cs typeface="+mn-cs"/>
              </a:rPr>
              <a:t>75 ensuite bedrooms with free Wi-Fi access</a:t>
            </a:r>
            <a:endParaRPr kumimoji="0" lang="en-GB" sz="1200" b="0" i="0" u="none" strike="noStrike" kern="1200" cap="all" spc="0" normalizeH="0" baseline="0" noProof="0">
              <a:ln>
                <a:noFill/>
              </a:ln>
              <a:solidFill>
                <a:prstClr val="white"/>
              </a:solidFill>
              <a:effectLst/>
              <a:uLnTx/>
              <a:uFillTx/>
              <a:latin typeface="Aptos" panose="02110004020202020204"/>
              <a:ea typeface="+mn-ea"/>
              <a:cs typeface="+mn-cs"/>
            </a:endParaRPr>
          </a:p>
        </p:txBody>
      </p:sp>
      <p:sp>
        <p:nvSpPr>
          <p:cNvPr id="15" name="Text Placeholder 10">
            <a:extLst>
              <a:ext uri="{FF2B5EF4-FFF2-40B4-BE49-F238E27FC236}">
                <a16:creationId xmlns:a16="http://schemas.microsoft.com/office/drawing/2014/main" id="{B54FF3F4-7FD9-4947-B625-709876B12097}"/>
              </a:ext>
            </a:extLst>
          </p:cNvPr>
          <p:cNvSpPr txBox="1">
            <a:spLocks/>
          </p:cNvSpPr>
          <p:nvPr/>
        </p:nvSpPr>
        <p:spPr>
          <a:xfrm>
            <a:off x="482413" y="3690791"/>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200" b="0" i="0" u="none" strike="noStrike" kern="1200" cap="all" spc="0" normalizeH="0" baseline="0" noProof="0">
                <a:ln>
                  <a:noFill/>
                </a:ln>
                <a:solidFill>
                  <a:prstClr val="white"/>
                </a:solidFill>
                <a:effectLst/>
                <a:uLnTx/>
                <a:uFillTx/>
                <a:latin typeface="Aptos" panose="02110004020202020204"/>
                <a:ea typeface="+mn-ea"/>
                <a:cs typeface="+mn-cs"/>
              </a:rPr>
              <a:t>Dedicated fibre line for uninterrupted remote lab access</a:t>
            </a:r>
            <a:endParaRPr kumimoji="0" lang="en-GB" sz="1200" b="0" i="0" u="none" strike="noStrike" kern="1200" cap="all" spc="0" normalizeH="0" baseline="0" noProof="0">
              <a:ln>
                <a:noFill/>
              </a:ln>
              <a:solidFill>
                <a:prstClr val="white"/>
              </a:solidFill>
              <a:effectLst/>
              <a:uLnTx/>
              <a:uFillTx/>
              <a:latin typeface="Aptos" panose="02110004020202020204"/>
              <a:ea typeface="+mn-ea"/>
              <a:cs typeface="+mn-cs"/>
            </a:endParaRPr>
          </a:p>
        </p:txBody>
      </p:sp>
      <p:sp>
        <p:nvSpPr>
          <p:cNvPr id="16" name="Text Placeholder 10">
            <a:extLst>
              <a:ext uri="{FF2B5EF4-FFF2-40B4-BE49-F238E27FC236}">
                <a16:creationId xmlns:a16="http://schemas.microsoft.com/office/drawing/2014/main" id="{8BF6CE1B-6C61-4EF0-8B37-863B7C729762}"/>
              </a:ext>
            </a:extLst>
          </p:cNvPr>
          <p:cNvSpPr txBox="1">
            <a:spLocks/>
          </p:cNvSpPr>
          <p:nvPr/>
        </p:nvSpPr>
        <p:spPr>
          <a:xfrm>
            <a:off x="2616851" y="3690791"/>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200" b="0" i="0" u="none" strike="noStrike" kern="1200" cap="all" spc="0" normalizeH="0" baseline="0" noProof="0">
                <a:ln>
                  <a:noFill/>
                </a:ln>
                <a:solidFill>
                  <a:prstClr val="white"/>
                </a:solidFill>
                <a:effectLst/>
                <a:uLnTx/>
                <a:uFillTx/>
                <a:latin typeface="Aptos" panose="02110004020202020204"/>
                <a:ea typeface="+mn-ea"/>
                <a:cs typeface="+mn-cs"/>
              </a:rPr>
              <a:t>PHYSICAL ON-SITE LABS WITH DEDICATED KIT FOR HANDS-ON TRAINING</a:t>
            </a:r>
            <a:endParaRPr kumimoji="0" lang="en-GB" sz="1200" b="0" i="0" u="none" strike="noStrike" kern="1200" cap="all" spc="0" normalizeH="0" baseline="0" noProof="0">
              <a:ln>
                <a:noFill/>
              </a:ln>
              <a:solidFill>
                <a:prstClr val="white"/>
              </a:solidFill>
              <a:effectLst/>
              <a:uLnTx/>
              <a:uFillTx/>
              <a:latin typeface="Aptos" panose="02110004020202020204"/>
              <a:ea typeface="+mn-ea"/>
              <a:cs typeface="+mn-cs"/>
            </a:endParaRPr>
          </a:p>
        </p:txBody>
      </p:sp>
      <p:sp>
        <p:nvSpPr>
          <p:cNvPr id="34" name="Text Placeholder 10">
            <a:extLst>
              <a:ext uri="{FF2B5EF4-FFF2-40B4-BE49-F238E27FC236}">
                <a16:creationId xmlns:a16="http://schemas.microsoft.com/office/drawing/2014/main" id="{C8FE245A-E0E8-4395-949D-2CC02CE6CA57}"/>
              </a:ext>
            </a:extLst>
          </p:cNvPr>
          <p:cNvSpPr txBox="1">
            <a:spLocks/>
          </p:cNvSpPr>
          <p:nvPr/>
        </p:nvSpPr>
        <p:spPr>
          <a:xfrm>
            <a:off x="2616851" y="4695822"/>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200" b="0" i="0" u="none" strike="noStrike" kern="1200" cap="all" spc="0" normalizeH="0" baseline="0" noProof="0">
                <a:ln>
                  <a:noFill/>
                </a:ln>
                <a:solidFill>
                  <a:prstClr val="white"/>
                </a:solidFill>
                <a:effectLst/>
                <a:uLnTx/>
                <a:uFillTx/>
                <a:latin typeface="Aptos" panose="02110004020202020204"/>
                <a:ea typeface="+mn-ea"/>
                <a:cs typeface="+mn-cs"/>
              </a:rPr>
              <a:t>3 MEALS A DAY IN HOTEL RESTAURANT</a:t>
            </a:r>
            <a:endParaRPr kumimoji="0" lang="en-GB" sz="1200" b="0" i="0" u="none" strike="noStrike" kern="1200" cap="all" spc="0" normalizeH="0" baseline="0" noProof="0">
              <a:ln>
                <a:noFill/>
              </a:ln>
              <a:solidFill>
                <a:prstClr val="white"/>
              </a:solidFill>
              <a:effectLst/>
              <a:uLnTx/>
              <a:uFillTx/>
              <a:latin typeface="Aptos" panose="02110004020202020204"/>
              <a:ea typeface="+mn-ea"/>
              <a:cs typeface="+mn-cs"/>
            </a:endParaRPr>
          </a:p>
        </p:txBody>
      </p:sp>
      <p:sp>
        <p:nvSpPr>
          <p:cNvPr id="35" name="Text Placeholder 10">
            <a:extLst>
              <a:ext uri="{FF2B5EF4-FFF2-40B4-BE49-F238E27FC236}">
                <a16:creationId xmlns:a16="http://schemas.microsoft.com/office/drawing/2014/main" id="{7C599C5D-1D52-4AC6-8C29-234114AEEF1D}"/>
              </a:ext>
            </a:extLst>
          </p:cNvPr>
          <p:cNvSpPr txBox="1">
            <a:spLocks/>
          </p:cNvSpPr>
          <p:nvPr/>
        </p:nvSpPr>
        <p:spPr>
          <a:xfrm>
            <a:off x="482413" y="4695822"/>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200" b="0" i="0" u="none" strike="noStrike" kern="1200" cap="all" spc="0" normalizeH="0" baseline="0" noProof="0">
                <a:ln>
                  <a:noFill/>
                </a:ln>
                <a:solidFill>
                  <a:prstClr val="white"/>
                </a:solidFill>
                <a:effectLst/>
                <a:uLnTx/>
                <a:uFillTx/>
                <a:latin typeface="Aptos" panose="02110004020202020204"/>
                <a:ea typeface="+mn-ea"/>
                <a:cs typeface="+mn-cs"/>
              </a:rPr>
              <a:t>FREE ACCESS TO ON-SITE GYM</a:t>
            </a:r>
            <a:endParaRPr kumimoji="0" lang="en-GB" sz="1200" b="0" i="0" u="none" strike="noStrike" kern="1200" cap="all" spc="0" normalizeH="0" baseline="0" noProof="0">
              <a:ln>
                <a:noFill/>
              </a:ln>
              <a:solidFill>
                <a:prstClr val="white"/>
              </a:solidFill>
              <a:effectLst/>
              <a:uLnTx/>
              <a:uFillTx/>
              <a:latin typeface="Aptos" panose="02110004020202020204"/>
              <a:ea typeface="+mn-ea"/>
              <a:cs typeface="+mn-cs"/>
            </a:endParaRPr>
          </a:p>
        </p:txBody>
      </p:sp>
      <p:sp>
        <p:nvSpPr>
          <p:cNvPr id="36" name="Text Placeholder 10">
            <a:extLst>
              <a:ext uri="{FF2B5EF4-FFF2-40B4-BE49-F238E27FC236}">
                <a16:creationId xmlns:a16="http://schemas.microsoft.com/office/drawing/2014/main" id="{14D0C93D-6159-43D2-BBFF-81B875E5AEF9}"/>
              </a:ext>
            </a:extLst>
          </p:cNvPr>
          <p:cNvSpPr txBox="1">
            <a:spLocks/>
          </p:cNvSpPr>
          <p:nvPr/>
        </p:nvSpPr>
        <p:spPr>
          <a:xfrm>
            <a:off x="4757744" y="3684383"/>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200" b="0" i="0" u="none" strike="noStrike" kern="1200" cap="all" spc="0" normalizeH="0" baseline="0" noProof="0">
                <a:ln>
                  <a:noFill/>
                </a:ln>
                <a:solidFill>
                  <a:prstClr val="white"/>
                </a:solidFill>
                <a:effectLst/>
                <a:uLnTx/>
                <a:uFillTx/>
                <a:latin typeface="Aptos" panose="02110004020202020204"/>
                <a:ea typeface="+mn-ea"/>
                <a:cs typeface="+mn-cs"/>
              </a:rPr>
              <a:t>24/7 SAFEGUARDING LEAD</a:t>
            </a:r>
            <a:endParaRPr kumimoji="0" lang="en-GB" sz="1200" b="0" i="0" u="none" strike="noStrike" kern="1200" cap="all" spc="0" normalizeH="0" baseline="0" noProof="0">
              <a:ln>
                <a:noFill/>
              </a:ln>
              <a:solidFill>
                <a:prstClr val="white"/>
              </a:solidFill>
              <a:effectLst/>
              <a:uLnTx/>
              <a:uFillTx/>
              <a:latin typeface="Aptos" panose="02110004020202020204"/>
              <a:ea typeface="+mn-ea"/>
              <a:cs typeface="+mn-cs"/>
            </a:endParaRPr>
          </a:p>
        </p:txBody>
      </p:sp>
      <p:sp>
        <p:nvSpPr>
          <p:cNvPr id="37" name="Text Placeholder 10">
            <a:extLst>
              <a:ext uri="{FF2B5EF4-FFF2-40B4-BE49-F238E27FC236}">
                <a16:creationId xmlns:a16="http://schemas.microsoft.com/office/drawing/2014/main" id="{8967A955-6B9E-4E80-B674-E1AB2ECDB7F5}"/>
              </a:ext>
            </a:extLst>
          </p:cNvPr>
          <p:cNvSpPr txBox="1">
            <a:spLocks/>
          </p:cNvSpPr>
          <p:nvPr/>
        </p:nvSpPr>
        <p:spPr>
          <a:xfrm>
            <a:off x="4757744" y="4695822"/>
            <a:ext cx="2255704" cy="113805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800" b="1" i="0" u="none" strike="noStrike" kern="1200" cap="all" spc="0" normalizeH="0" baseline="0" noProof="0">
                <a:ln>
                  <a:noFill/>
                </a:ln>
                <a:solidFill>
                  <a:prstClr val="white"/>
                </a:solidFill>
                <a:effectLst/>
                <a:uLnTx/>
                <a:uFillTx/>
                <a:latin typeface="Aptos" panose="02110004020202020204"/>
                <a:ea typeface="+mn-ea"/>
                <a:cs typeface="+mn-cs"/>
              </a:rPr>
              <a:t>NO CHARGE FOR ACCOMODATION/ FOOD</a:t>
            </a:r>
            <a:endParaRPr kumimoji="0" lang="en-GB" sz="1800" b="1" i="0" u="none" strike="noStrike" kern="1200" cap="all" spc="0" normalizeH="0" baseline="0" noProof="0">
              <a:ln>
                <a:noFill/>
              </a:ln>
              <a:solidFill>
                <a:prstClr val="white"/>
              </a:solidFill>
              <a:effectLst/>
              <a:uLnTx/>
              <a:uFillTx/>
              <a:latin typeface="Aptos" panose="02110004020202020204"/>
              <a:ea typeface="+mn-ea"/>
              <a:cs typeface="+mn-cs"/>
            </a:endParaRPr>
          </a:p>
        </p:txBody>
      </p:sp>
      <p:pic>
        <p:nvPicPr>
          <p:cNvPr id="2" name="Picture 1" descr="A blue and white logo&#10;&#10;AI-generated content may be incorrect.">
            <a:extLst>
              <a:ext uri="{FF2B5EF4-FFF2-40B4-BE49-F238E27FC236}">
                <a16:creationId xmlns:a16="http://schemas.microsoft.com/office/drawing/2014/main" id="{699366EE-3046-533E-1315-AF5C42C1D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pic>
        <p:nvPicPr>
          <p:cNvPr id="3" name="Picture 2">
            <a:extLst>
              <a:ext uri="{FF2B5EF4-FFF2-40B4-BE49-F238E27FC236}">
                <a16:creationId xmlns:a16="http://schemas.microsoft.com/office/drawing/2014/main" id="{477B90AC-B07D-5ECA-DDDB-C0D1755302E8}"/>
              </a:ext>
            </a:extLst>
          </p:cNvPr>
          <p:cNvPicPr>
            <a:picLocks noChangeAspect="1"/>
          </p:cNvPicPr>
          <p:nvPr/>
        </p:nvPicPr>
        <p:blipFill>
          <a:blip r:embed="rId6"/>
          <a:stretch>
            <a:fillRect/>
          </a:stretch>
        </p:blipFill>
        <p:spPr>
          <a:xfrm>
            <a:off x="10125075" y="6235584"/>
            <a:ext cx="1866900" cy="485775"/>
          </a:xfrm>
          <a:prstGeom prst="rect">
            <a:avLst/>
          </a:prstGeom>
        </p:spPr>
      </p:pic>
    </p:spTree>
    <p:extLst>
      <p:ext uri="{BB962C8B-B14F-4D97-AF65-F5344CB8AC3E}">
        <p14:creationId xmlns:p14="http://schemas.microsoft.com/office/powerpoint/2010/main" val="227243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entr" presetSubtype="0"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50"/>
                                        <p:tgtEl>
                                          <p:spTgt spid="14"/>
                                        </p:tgtEl>
                                      </p:cBhvr>
                                    </p:animEffect>
                                    <p:anim calcmode="lin" valueType="num">
                                      <p:cBhvr>
                                        <p:cTn id="11" dur="250" fill="hold"/>
                                        <p:tgtEl>
                                          <p:spTgt spid="14"/>
                                        </p:tgtEl>
                                        <p:attrNameLst>
                                          <p:attrName>ppt_x</p:attrName>
                                        </p:attrNameLst>
                                      </p:cBhvr>
                                      <p:tavLst>
                                        <p:tav tm="0">
                                          <p:val>
                                            <p:strVal val="#ppt_x"/>
                                          </p:val>
                                        </p:tav>
                                        <p:tav tm="100000">
                                          <p:val>
                                            <p:strVal val="#ppt_x"/>
                                          </p:val>
                                        </p:tav>
                                      </p:tavLst>
                                    </p:anim>
                                    <p:anim calcmode="lin" valueType="num">
                                      <p:cBhvr>
                                        <p:cTn id="12" dur="25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anim calcmode="lin" valueType="num">
                                      <p:cBhvr>
                                        <p:cTn id="16" dur="250" fill="hold"/>
                                        <p:tgtEl>
                                          <p:spTgt spid="13"/>
                                        </p:tgtEl>
                                        <p:attrNameLst>
                                          <p:attrName>ppt_x</p:attrName>
                                        </p:attrNameLst>
                                      </p:cBhvr>
                                      <p:tavLst>
                                        <p:tav tm="0">
                                          <p:val>
                                            <p:strVal val="#ppt_x"/>
                                          </p:val>
                                        </p:tav>
                                        <p:tav tm="100000">
                                          <p:val>
                                            <p:strVal val="#ppt_x"/>
                                          </p:val>
                                        </p:tav>
                                      </p:tavLst>
                                    </p:anim>
                                    <p:anim calcmode="lin" valueType="num">
                                      <p:cBhvr>
                                        <p:cTn id="17" dur="25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anim calcmode="lin" valueType="num">
                                      <p:cBhvr>
                                        <p:cTn id="21" dur="250" fill="hold"/>
                                        <p:tgtEl>
                                          <p:spTgt spid="12"/>
                                        </p:tgtEl>
                                        <p:attrNameLst>
                                          <p:attrName>ppt_x</p:attrName>
                                        </p:attrNameLst>
                                      </p:cBhvr>
                                      <p:tavLst>
                                        <p:tav tm="0">
                                          <p:val>
                                            <p:strVal val="#ppt_x"/>
                                          </p:val>
                                        </p:tav>
                                        <p:tav tm="100000">
                                          <p:val>
                                            <p:strVal val="#ppt_x"/>
                                          </p:val>
                                        </p:tav>
                                      </p:tavLst>
                                    </p:anim>
                                    <p:anim calcmode="lin" valueType="num">
                                      <p:cBhvr>
                                        <p:cTn id="22" dur="25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anim calcmode="lin" valueType="num">
                                      <p:cBhvr>
                                        <p:cTn id="26" dur="250" fill="hold"/>
                                        <p:tgtEl>
                                          <p:spTgt spid="15"/>
                                        </p:tgtEl>
                                        <p:attrNameLst>
                                          <p:attrName>ppt_x</p:attrName>
                                        </p:attrNameLst>
                                      </p:cBhvr>
                                      <p:tavLst>
                                        <p:tav tm="0">
                                          <p:val>
                                            <p:strVal val="#ppt_x"/>
                                          </p:val>
                                        </p:tav>
                                        <p:tav tm="100000">
                                          <p:val>
                                            <p:strVal val="#ppt_x"/>
                                          </p:val>
                                        </p:tav>
                                      </p:tavLst>
                                    </p:anim>
                                    <p:anim calcmode="lin" valueType="num">
                                      <p:cBhvr>
                                        <p:cTn id="27" dur="25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50"/>
                                        <p:tgtEl>
                                          <p:spTgt spid="16"/>
                                        </p:tgtEl>
                                      </p:cBhvr>
                                    </p:animEffect>
                                    <p:anim calcmode="lin" valueType="num">
                                      <p:cBhvr>
                                        <p:cTn id="31" dur="250" fill="hold"/>
                                        <p:tgtEl>
                                          <p:spTgt spid="16"/>
                                        </p:tgtEl>
                                        <p:attrNameLst>
                                          <p:attrName>ppt_x</p:attrName>
                                        </p:attrNameLst>
                                      </p:cBhvr>
                                      <p:tavLst>
                                        <p:tav tm="0">
                                          <p:val>
                                            <p:strVal val="#ppt_x"/>
                                          </p:val>
                                        </p:tav>
                                        <p:tav tm="100000">
                                          <p:val>
                                            <p:strVal val="#ppt_x"/>
                                          </p:val>
                                        </p:tav>
                                      </p:tavLst>
                                    </p:anim>
                                    <p:anim calcmode="lin" valueType="num">
                                      <p:cBhvr>
                                        <p:cTn id="32" dur="25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5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anim calcmode="lin" valueType="num">
                                      <p:cBhvr>
                                        <p:cTn id="36" dur="250" fill="hold"/>
                                        <p:tgtEl>
                                          <p:spTgt spid="36"/>
                                        </p:tgtEl>
                                        <p:attrNameLst>
                                          <p:attrName>ppt_x</p:attrName>
                                        </p:attrNameLst>
                                      </p:cBhvr>
                                      <p:tavLst>
                                        <p:tav tm="0">
                                          <p:val>
                                            <p:strVal val="#ppt_x"/>
                                          </p:val>
                                        </p:tav>
                                        <p:tav tm="100000">
                                          <p:val>
                                            <p:strVal val="#ppt_x"/>
                                          </p:val>
                                        </p:tav>
                                      </p:tavLst>
                                    </p:anim>
                                    <p:anim calcmode="lin" valueType="num">
                                      <p:cBhvr>
                                        <p:cTn id="37" dur="250" fill="hold"/>
                                        <p:tgtEl>
                                          <p:spTgt spid="3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75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250"/>
                                        <p:tgtEl>
                                          <p:spTgt spid="35"/>
                                        </p:tgtEl>
                                      </p:cBhvr>
                                    </p:animEffect>
                                    <p:anim calcmode="lin" valueType="num">
                                      <p:cBhvr>
                                        <p:cTn id="41" dur="250" fill="hold"/>
                                        <p:tgtEl>
                                          <p:spTgt spid="35"/>
                                        </p:tgtEl>
                                        <p:attrNameLst>
                                          <p:attrName>ppt_x</p:attrName>
                                        </p:attrNameLst>
                                      </p:cBhvr>
                                      <p:tavLst>
                                        <p:tav tm="0">
                                          <p:val>
                                            <p:strVal val="#ppt_x"/>
                                          </p:val>
                                        </p:tav>
                                        <p:tav tm="100000">
                                          <p:val>
                                            <p:strVal val="#ppt_x"/>
                                          </p:val>
                                        </p:tav>
                                      </p:tavLst>
                                    </p:anim>
                                    <p:anim calcmode="lin" valueType="num">
                                      <p:cBhvr>
                                        <p:cTn id="42" dur="25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75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250"/>
                                        <p:tgtEl>
                                          <p:spTgt spid="34"/>
                                        </p:tgtEl>
                                      </p:cBhvr>
                                    </p:animEffect>
                                    <p:anim calcmode="lin" valueType="num">
                                      <p:cBhvr>
                                        <p:cTn id="46" dur="250" fill="hold"/>
                                        <p:tgtEl>
                                          <p:spTgt spid="34"/>
                                        </p:tgtEl>
                                        <p:attrNameLst>
                                          <p:attrName>ppt_x</p:attrName>
                                        </p:attrNameLst>
                                      </p:cBhvr>
                                      <p:tavLst>
                                        <p:tav tm="0">
                                          <p:val>
                                            <p:strVal val="#ppt_x"/>
                                          </p:val>
                                        </p:tav>
                                        <p:tav tm="100000">
                                          <p:val>
                                            <p:strVal val="#ppt_x"/>
                                          </p:val>
                                        </p:tav>
                                      </p:tavLst>
                                    </p:anim>
                                    <p:anim calcmode="lin" valueType="num">
                                      <p:cBhvr>
                                        <p:cTn id="47" dur="250" fill="hold"/>
                                        <p:tgtEl>
                                          <p:spTgt spid="3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75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250"/>
                                        <p:tgtEl>
                                          <p:spTgt spid="37"/>
                                        </p:tgtEl>
                                      </p:cBhvr>
                                    </p:animEffect>
                                    <p:anim calcmode="lin" valueType="num">
                                      <p:cBhvr>
                                        <p:cTn id="51" dur="250" fill="hold"/>
                                        <p:tgtEl>
                                          <p:spTgt spid="37"/>
                                        </p:tgtEl>
                                        <p:attrNameLst>
                                          <p:attrName>ppt_x</p:attrName>
                                        </p:attrNameLst>
                                      </p:cBhvr>
                                      <p:tavLst>
                                        <p:tav tm="0">
                                          <p:val>
                                            <p:strVal val="#ppt_x"/>
                                          </p:val>
                                        </p:tav>
                                        <p:tav tm="100000">
                                          <p:val>
                                            <p:strVal val="#ppt_x"/>
                                          </p:val>
                                        </p:tav>
                                      </p:tavLst>
                                    </p:anim>
                                    <p:anim calcmode="lin" valueType="num">
                                      <p:cBhvr>
                                        <p:cTn id="52" dur="2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34" grpId="0" animBg="1"/>
      <p:bldP spid="35" grpId="0" animBg="1"/>
      <p:bldP spid="36"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looking at a computer&#10;&#10;Description automatically generated">
            <a:extLst>
              <a:ext uri="{FF2B5EF4-FFF2-40B4-BE49-F238E27FC236}">
                <a16:creationId xmlns:a16="http://schemas.microsoft.com/office/drawing/2014/main" id="{E74DBA72-B0D4-416E-803D-8942DA8A631A}"/>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aturation sat="0"/>
                    </a14:imgEffect>
                    <a14:imgEffect>
                      <a14:brightnessContrast bright="-64000"/>
                    </a14:imgEffect>
                  </a14:imgLayer>
                </a14:imgProps>
              </a:ext>
              <a:ext uri="{28A0092B-C50C-407E-A947-70E740481C1C}">
                <a14:useLocalDpi xmlns:a14="http://schemas.microsoft.com/office/drawing/2010/main" val="0"/>
              </a:ext>
            </a:extLst>
          </a:blip>
          <a:srcRect l="47283"/>
          <a:stretch/>
        </p:blipFill>
        <p:spPr>
          <a:xfrm>
            <a:off x="6873242" y="0"/>
            <a:ext cx="5318758" cy="6362165"/>
          </a:xfrm>
          <a:prstGeom prst="rect">
            <a:avLst/>
          </a:prstGeom>
        </p:spPr>
      </p:pic>
      <p:grpSp>
        <p:nvGrpSpPr>
          <p:cNvPr id="8" name="Group 7">
            <a:extLst>
              <a:ext uri="{FF2B5EF4-FFF2-40B4-BE49-F238E27FC236}">
                <a16:creationId xmlns:a16="http://schemas.microsoft.com/office/drawing/2014/main" id="{EE6C8F02-8B58-4AFB-AFB3-E572087E2C16}"/>
              </a:ext>
            </a:extLst>
          </p:cNvPr>
          <p:cNvGrpSpPr/>
          <p:nvPr/>
        </p:nvGrpSpPr>
        <p:grpSpPr>
          <a:xfrm>
            <a:off x="511213" y="3879638"/>
            <a:ext cx="6154530" cy="2482529"/>
            <a:chOff x="7238032" y="1935753"/>
            <a:chExt cx="4202576" cy="1793760"/>
          </a:xfrm>
        </p:grpSpPr>
        <p:pic>
          <p:nvPicPr>
            <p:cNvPr id="1026" name="Picture 2">
              <a:extLst>
                <a:ext uri="{FF2B5EF4-FFF2-40B4-BE49-F238E27FC236}">
                  <a16:creationId xmlns:a16="http://schemas.microsoft.com/office/drawing/2014/main" id="{DE7729AD-3318-4740-B470-02583F881C2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38032" y="1935753"/>
              <a:ext cx="4202576" cy="179375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0">
              <a:extLst>
                <a:ext uri="{FF2B5EF4-FFF2-40B4-BE49-F238E27FC236}">
                  <a16:creationId xmlns:a16="http://schemas.microsoft.com/office/drawing/2014/main" id="{22FF9627-29EB-40E5-9CF0-09A12565978B}"/>
                </a:ext>
              </a:extLst>
            </p:cNvPr>
            <p:cNvSpPr txBox="1">
              <a:spLocks/>
            </p:cNvSpPr>
            <p:nvPr/>
          </p:nvSpPr>
          <p:spPr>
            <a:xfrm>
              <a:off x="7238032" y="1935754"/>
              <a:ext cx="4202576" cy="1793759"/>
            </a:xfrm>
            <a:prstGeom prst="rect">
              <a:avLst/>
            </a:prstGeom>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endParaRPr kumimoji="0" lang="en-GB" sz="1200" b="0" i="0" u="none" strike="noStrike" kern="1200" cap="all" spc="0" normalizeH="0" baseline="0" noProof="0">
                <a:ln>
                  <a:noFill/>
                </a:ln>
                <a:solidFill>
                  <a:prstClr val="white"/>
                </a:solidFill>
                <a:effectLst/>
                <a:uLnTx/>
                <a:uFillTx/>
                <a:latin typeface="Trebuchet MS"/>
                <a:ea typeface="+mn-ea"/>
                <a:cs typeface="+mn-cs"/>
              </a:endParaRPr>
            </a:p>
          </p:txBody>
        </p:sp>
      </p:grpSp>
      <p:sp>
        <p:nvSpPr>
          <p:cNvPr id="4" name="Title 3">
            <a:extLst>
              <a:ext uri="{FF2B5EF4-FFF2-40B4-BE49-F238E27FC236}">
                <a16:creationId xmlns:a16="http://schemas.microsoft.com/office/drawing/2014/main" id="{9D33247A-6596-436F-A48C-70697CC35DC6}"/>
              </a:ext>
            </a:extLst>
          </p:cNvPr>
          <p:cNvSpPr>
            <a:spLocks noGrp="1"/>
          </p:cNvSpPr>
          <p:nvPr>
            <p:ph type="title"/>
          </p:nvPr>
        </p:nvSpPr>
        <p:spPr>
          <a:xfrm>
            <a:off x="135255" y="372928"/>
            <a:ext cx="5183505" cy="682441"/>
          </a:xfrm>
        </p:spPr>
        <p:txBody>
          <a:bodyPr>
            <a:noAutofit/>
          </a:bodyPr>
          <a:lstStyle/>
          <a:p>
            <a:r>
              <a:rPr lang="en-US" sz="3200" b="1">
                <a:solidFill>
                  <a:schemeClr val="bg1"/>
                </a:solidFill>
              </a:rPr>
              <a:t>Online Instructor Led – OIL</a:t>
            </a:r>
            <a:endParaRPr lang="en-GB" sz="3200" b="1">
              <a:solidFill>
                <a:schemeClr val="bg1"/>
              </a:solidFill>
            </a:endParaRPr>
          </a:p>
        </p:txBody>
      </p:sp>
      <p:sp>
        <p:nvSpPr>
          <p:cNvPr id="11" name="Text Placeholder 10">
            <a:extLst>
              <a:ext uri="{FF2B5EF4-FFF2-40B4-BE49-F238E27FC236}">
                <a16:creationId xmlns:a16="http://schemas.microsoft.com/office/drawing/2014/main" id="{94DF002A-823F-489F-8B17-C18D676895F3}"/>
              </a:ext>
            </a:extLst>
          </p:cNvPr>
          <p:cNvSpPr txBox="1">
            <a:spLocks/>
          </p:cNvSpPr>
          <p:nvPr/>
        </p:nvSpPr>
        <p:spPr>
          <a:xfrm>
            <a:off x="288746" y="1154214"/>
            <a:ext cx="6778162" cy="627809"/>
          </a:xfrm>
          <a:prstGeom prst="rect">
            <a:avLst/>
          </a:prstGeom>
          <a:solidFill>
            <a:srgbClr val="005EB8"/>
          </a:solidFill>
          <a:ln>
            <a:no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2200" b="1" i="0" u="none" strike="noStrike" kern="1200" cap="all" spc="0" normalizeH="0" baseline="0" noProof="0">
                <a:ln>
                  <a:noFill/>
                </a:ln>
                <a:solidFill>
                  <a:prstClr val="white"/>
                </a:solidFill>
                <a:effectLst/>
                <a:uLnTx/>
                <a:uFillTx/>
                <a:latin typeface="Aptos" panose="02110004020202020204"/>
                <a:ea typeface="+mn-ea"/>
                <a:cs typeface="+mn-cs"/>
              </a:rPr>
              <a:t>Classroom BASED Training Delivered Online</a:t>
            </a:r>
            <a:endParaRPr kumimoji="0" lang="en-GB" sz="2200" b="1" i="0" u="none" strike="noStrike" kern="1200" cap="all" spc="0" normalizeH="0" baseline="0" noProof="0">
              <a:ln>
                <a:noFill/>
              </a:ln>
              <a:solidFill>
                <a:prstClr val="white"/>
              </a:solidFill>
              <a:effectLst/>
              <a:uLnTx/>
              <a:uFillTx/>
              <a:latin typeface="Aptos" panose="02110004020202020204"/>
              <a:ea typeface="+mn-ea"/>
              <a:cs typeface="+mn-cs"/>
            </a:endParaRPr>
          </a:p>
        </p:txBody>
      </p:sp>
      <p:sp>
        <p:nvSpPr>
          <p:cNvPr id="12" name="Text Placeholder 10">
            <a:extLst>
              <a:ext uri="{FF2B5EF4-FFF2-40B4-BE49-F238E27FC236}">
                <a16:creationId xmlns:a16="http://schemas.microsoft.com/office/drawing/2014/main" id="{E25DC350-E8F7-44F7-B1F0-E1BA10FF1D34}"/>
              </a:ext>
            </a:extLst>
          </p:cNvPr>
          <p:cNvSpPr txBox="1">
            <a:spLocks/>
          </p:cNvSpPr>
          <p:nvPr/>
        </p:nvSpPr>
        <p:spPr>
          <a:xfrm>
            <a:off x="4757744" y="1935754"/>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GB" sz="1200" b="0" i="0" u="none" strike="noStrike" kern="1200" cap="all" spc="0" normalizeH="0" baseline="0" noProof="0">
                <a:ln>
                  <a:noFill/>
                </a:ln>
                <a:solidFill>
                  <a:prstClr val="white"/>
                </a:solidFill>
                <a:effectLst/>
                <a:uLnTx/>
                <a:uFillTx/>
                <a:latin typeface="Aptos" panose="02110004020202020204"/>
                <a:ea typeface="+mn-ea"/>
                <a:cs typeface="+mn-cs"/>
              </a:rPr>
              <a:t>Online tools to ask and answer questions</a:t>
            </a:r>
          </a:p>
        </p:txBody>
      </p:sp>
      <p:sp>
        <p:nvSpPr>
          <p:cNvPr id="14" name="Text Placeholder 10">
            <a:extLst>
              <a:ext uri="{FF2B5EF4-FFF2-40B4-BE49-F238E27FC236}">
                <a16:creationId xmlns:a16="http://schemas.microsoft.com/office/drawing/2014/main" id="{01A95E5E-A639-4DDD-AFFA-1EA6ED3340CF}"/>
              </a:ext>
            </a:extLst>
          </p:cNvPr>
          <p:cNvSpPr txBox="1">
            <a:spLocks/>
          </p:cNvSpPr>
          <p:nvPr/>
        </p:nvSpPr>
        <p:spPr>
          <a:xfrm>
            <a:off x="482413" y="1935754"/>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GB" sz="1200" b="0" i="0" u="none" strike="noStrike" kern="1200" cap="all" spc="0" normalizeH="0" baseline="0" noProof="0">
                <a:ln>
                  <a:noFill/>
                </a:ln>
                <a:solidFill>
                  <a:prstClr val="white"/>
                </a:solidFill>
                <a:effectLst/>
                <a:uLnTx/>
                <a:uFillTx/>
                <a:latin typeface="Aptos" panose="02110004020202020204"/>
                <a:ea typeface="+mn-ea"/>
                <a:cs typeface="+mn-cs"/>
              </a:rPr>
              <a:t>Live instructor view on camera, including whiteboard</a:t>
            </a:r>
          </a:p>
        </p:txBody>
      </p:sp>
      <p:sp>
        <p:nvSpPr>
          <p:cNvPr id="15" name="Text Placeholder 10">
            <a:extLst>
              <a:ext uri="{FF2B5EF4-FFF2-40B4-BE49-F238E27FC236}">
                <a16:creationId xmlns:a16="http://schemas.microsoft.com/office/drawing/2014/main" id="{B54FF3F4-7FD9-4947-B625-709876B12097}"/>
              </a:ext>
            </a:extLst>
          </p:cNvPr>
          <p:cNvSpPr txBox="1">
            <a:spLocks/>
          </p:cNvSpPr>
          <p:nvPr/>
        </p:nvSpPr>
        <p:spPr>
          <a:xfrm>
            <a:off x="482413" y="2914104"/>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GB" sz="1200" b="0" i="0" u="none" strike="noStrike" kern="1200" cap="all" spc="0" normalizeH="0" baseline="0" noProof="0">
                <a:ln>
                  <a:noFill/>
                </a:ln>
                <a:solidFill>
                  <a:prstClr val="white"/>
                </a:solidFill>
                <a:effectLst/>
                <a:uLnTx/>
                <a:uFillTx/>
                <a:latin typeface="Aptos" panose="02110004020202020204"/>
                <a:ea typeface="+mn-ea"/>
                <a:cs typeface="+mn-cs"/>
              </a:rPr>
              <a:t>Group chat to discuss topics in real-time</a:t>
            </a:r>
          </a:p>
        </p:txBody>
      </p:sp>
      <p:sp>
        <p:nvSpPr>
          <p:cNvPr id="16" name="Text Placeholder 10">
            <a:extLst>
              <a:ext uri="{FF2B5EF4-FFF2-40B4-BE49-F238E27FC236}">
                <a16:creationId xmlns:a16="http://schemas.microsoft.com/office/drawing/2014/main" id="{8BF6CE1B-6C61-4EF0-8B37-863B7C729762}"/>
              </a:ext>
            </a:extLst>
          </p:cNvPr>
          <p:cNvSpPr txBox="1">
            <a:spLocks/>
          </p:cNvSpPr>
          <p:nvPr/>
        </p:nvSpPr>
        <p:spPr>
          <a:xfrm>
            <a:off x="2616851" y="2914104"/>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GB" sz="1200" b="0" i="0" u="none" strike="noStrike" kern="1200" cap="all" spc="0" normalizeH="0" baseline="0" noProof="0">
                <a:ln>
                  <a:noFill/>
                </a:ln>
                <a:solidFill>
                  <a:prstClr val="white"/>
                </a:solidFill>
                <a:effectLst/>
                <a:uLnTx/>
                <a:uFillTx/>
                <a:latin typeface="Aptos" panose="02110004020202020204"/>
                <a:ea typeface="+mn-ea"/>
                <a:cs typeface="+mn-cs"/>
              </a:rPr>
              <a:t>Classroom audio including onsite questions from fellow students</a:t>
            </a:r>
          </a:p>
        </p:txBody>
      </p:sp>
      <p:sp>
        <p:nvSpPr>
          <p:cNvPr id="36" name="Text Placeholder 10">
            <a:extLst>
              <a:ext uri="{FF2B5EF4-FFF2-40B4-BE49-F238E27FC236}">
                <a16:creationId xmlns:a16="http://schemas.microsoft.com/office/drawing/2014/main" id="{14D0C93D-6159-43D2-BBFF-81B875E5AEF9}"/>
              </a:ext>
            </a:extLst>
          </p:cNvPr>
          <p:cNvSpPr txBox="1">
            <a:spLocks/>
          </p:cNvSpPr>
          <p:nvPr/>
        </p:nvSpPr>
        <p:spPr>
          <a:xfrm>
            <a:off x="4757744" y="2907696"/>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GB" sz="1200" b="0" i="0" u="none" strike="noStrike" kern="1200" cap="all" spc="0" normalizeH="0" baseline="0" noProof="0">
                <a:ln>
                  <a:noFill/>
                </a:ln>
                <a:solidFill>
                  <a:prstClr val="white"/>
                </a:solidFill>
                <a:effectLst/>
                <a:uLnTx/>
                <a:uFillTx/>
                <a:latin typeface="Aptos" panose="02110004020202020204"/>
                <a:ea typeface="+mn-ea"/>
                <a:cs typeface="+mn-cs"/>
              </a:rPr>
              <a:t>Online Exam Technical Support</a:t>
            </a:r>
          </a:p>
        </p:txBody>
      </p:sp>
      <p:sp>
        <p:nvSpPr>
          <p:cNvPr id="25" name="Text Placeholder 10">
            <a:extLst>
              <a:ext uri="{FF2B5EF4-FFF2-40B4-BE49-F238E27FC236}">
                <a16:creationId xmlns:a16="http://schemas.microsoft.com/office/drawing/2014/main" id="{481E9D8E-82FF-4836-893F-6A069856889D}"/>
              </a:ext>
            </a:extLst>
          </p:cNvPr>
          <p:cNvSpPr txBox="1">
            <a:spLocks/>
          </p:cNvSpPr>
          <p:nvPr/>
        </p:nvSpPr>
        <p:spPr>
          <a:xfrm>
            <a:off x="7260574" y="3633436"/>
            <a:ext cx="4307149" cy="2503741"/>
          </a:xfrm>
          <a:prstGeom prst="rect">
            <a:avLst/>
          </a:prstGeom>
          <a:solidFill>
            <a:srgbClr val="005EB8"/>
          </a:solidFill>
          <a:ln>
            <a:noFill/>
            <a:miter lim="800000"/>
          </a:ln>
        </p:spPr>
        <p:txBody>
          <a:bodyPr anchor="t"/>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GB" sz="1600" b="0" i="0" u="none" strike="noStrike" kern="1200" cap="none" spc="0" normalizeH="0" baseline="0" noProof="0">
                <a:ln>
                  <a:noFill/>
                </a:ln>
                <a:solidFill>
                  <a:prstClr val="white"/>
                </a:solidFill>
                <a:effectLst/>
                <a:uLnTx/>
                <a:uFillTx/>
                <a:latin typeface="Aptos" panose="02110004020202020204"/>
                <a:ea typeface="+mn-ea"/>
                <a:cs typeface="+mn-cs"/>
              </a:rPr>
              <a:t>Virtual and hybrid classroom has all the benefits of classroom study without the hassle and cost of travel.</a:t>
            </a:r>
          </a:p>
          <a:p>
            <a:pPr marL="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GB" sz="1600" b="0" i="0" u="none" strike="noStrike" kern="1200" cap="none" spc="0" normalizeH="0" baseline="0" noProof="0">
                <a:ln>
                  <a:noFill/>
                </a:ln>
                <a:solidFill>
                  <a:prstClr val="white"/>
                </a:solidFill>
                <a:effectLst/>
                <a:uLnTx/>
                <a:uFillTx/>
                <a:latin typeface="Aptos" panose="02110004020202020204"/>
                <a:ea typeface="+mn-ea"/>
                <a:cs typeface="+mn-cs"/>
              </a:rPr>
              <a:t>You'll get full interaction with the learning professional throughout the course, using high-quality audio equipment and the Cisco WebEx platform.</a:t>
            </a:r>
          </a:p>
          <a:p>
            <a:pPr marL="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GB" sz="1600" b="0" i="0" u="none" strike="noStrike" kern="1200" cap="none" spc="0" normalizeH="0" baseline="0" noProof="0">
                <a:ln>
                  <a:noFill/>
                </a:ln>
                <a:solidFill>
                  <a:prstClr val="white"/>
                </a:solidFill>
                <a:effectLst/>
                <a:uLnTx/>
                <a:uFillTx/>
                <a:latin typeface="Aptos" panose="02110004020202020204"/>
                <a:ea typeface="+mn-ea"/>
                <a:cs typeface="+mn-cs"/>
              </a:rPr>
              <a:t>Our online instructor led courses allow you to access classroom training, without leaving your home or office. </a:t>
            </a:r>
          </a:p>
          <a:p>
            <a:pPr marL="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endParaRPr kumimoji="0" lang="en-GB" sz="12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endParaRPr kumimoji="0" lang="en-GB" sz="12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endParaRPr kumimoji="0" lang="en-GB"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 Placeholder 10">
            <a:extLst>
              <a:ext uri="{FF2B5EF4-FFF2-40B4-BE49-F238E27FC236}">
                <a16:creationId xmlns:a16="http://schemas.microsoft.com/office/drawing/2014/main" id="{D3D3ABE9-DF73-4B24-B1A9-5F63340693DF}"/>
              </a:ext>
            </a:extLst>
          </p:cNvPr>
          <p:cNvSpPr txBox="1">
            <a:spLocks/>
          </p:cNvSpPr>
          <p:nvPr/>
        </p:nvSpPr>
        <p:spPr>
          <a:xfrm>
            <a:off x="2616851" y="1932550"/>
            <a:ext cx="1908000" cy="756000"/>
          </a:xfrm>
          <a:prstGeom prst="rect">
            <a:avLst/>
          </a:prstGeom>
          <a:solidFill>
            <a:srgbClr val="005EB8"/>
          </a:solidFill>
          <a:ln>
            <a:solidFill>
              <a:schemeClr val="accent1"/>
            </a:solidFill>
            <a:miter lim="800000"/>
          </a:ln>
        </p:spPr>
        <p:txBody>
          <a:bodyPr anchor="ctr"/>
          <a:lstStyle>
            <a:lvl1pPr marL="0" indent="0" algn="ctr" defTabSz="914400" rtl="0" eaLnBrk="1" latinLnBrk="0" hangingPunct="1">
              <a:lnSpc>
                <a:spcPct val="90000"/>
              </a:lnSpc>
              <a:spcBef>
                <a:spcPts val="0"/>
              </a:spcBef>
              <a:spcAft>
                <a:spcPts val="600"/>
              </a:spcAft>
              <a:buFont typeface="Wingdings" panose="05000000000000000000" pitchFamily="2" charset="2"/>
              <a:buNone/>
              <a:defRPr sz="1200" kern="1200" cap="all" baseline="0">
                <a:solidFill>
                  <a:schemeClr val="tx1"/>
                </a:solidFill>
                <a:latin typeface="+mn-lt"/>
                <a:ea typeface="+mn-ea"/>
                <a:cs typeface="+mn-cs"/>
              </a:defRPr>
            </a:lvl1pPr>
            <a:lvl2pPr marL="180975" indent="-180975" algn="l" defTabSz="914400" rtl="0" eaLnBrk="1" latinLnBrk="0" hangingPunct="1">
              <a:lnSpc>
                <a:spcPct val="9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2pPr>
            <a:lvl3pPr marL="266700" indent="-180975" algn="l" defTabSz="914400" rtl="0" eaLnBrk="1" latinLnBrk="0" hangingPunct="1">
              <a:lnSpc>
                <a:spcPct val="90000"/>
              </a:lnSpc>
              <a:spcBef>
                <a:spcPts val="0"/>
              </a:spcBef>
              <a:spcAft>
                <a:spcPts val="600"/>
              </a:spcAft>
              <a:buFont typeface="Wingdings" panose="05000000000000000000" pitchFamily="2" charset="2"/>
              <a:buChar char="§"/>
              <a:defRPr sz="1400" kern="1200">
                <a:solidFill>
                  <a:schemeClr val="tx1"/>
                </a:solidFill>
                <a:latin typeface="+mn-lt"/>
                <a:ea typeface="+mn-ea"/>
                <a:cs typeface="+mn-cs"/>
              </a:defRPr>
            </a:lvl3pPr>
            <a:lvl4pPr marL="361950"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4pPr>
            <a:lvl5pPr marL="447675" indent="-180975" algn="l" defTabSz="914400" rtl="0" eaLnBrk="1" latinLnBrk="0" hangingPunct="1">
              <a:lnSpc>
                <a:spcPct val="90000"/>
              </a:lnSpc>
              <a:spcBef>
                <a:spcPts val="0"/>
              </a:spcBef>
              <a:spcAft>
                <a:spcPts val="600"/>
              </a:spcAft>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GB" sz="1200" b="0" i="0" u="none" strike="noStrike" kern="1200" cap="all" spc="0" normalizeH="0" baseline="0" noProof="0">
                <a:ln>
                  <a:noFill/>
                </a:ln>
                <a:solidFill>
                  <a:prstClr val="white"/>
                </a:solidFill>
                <a:effectLst/>
                <a:uLnTx/>
                <a:uFillTx/>
                <a:latin typeface="Aptos" panose="02110004020202020204"/>
                <a:ea typeface="+mn-ea"/>
                <a:cs typeface="+mn-cs"/>
              </a:rPr>
              <a:t>Online Exam Preparations Sessions</a:t>
            </a:r>
          </a:p>
        </p:txBody>
      </p:sp>
      <p:pic>
        <p:nvPicPr>
          <p:cNvPr id="17" name="Picture 16">
            <a:extLst>
              <a:ext uri="{FF2B5EF4-FFF2-40B4-BE49-F238E27FC236}">
                <a16:creationId xmlns:a16="http://schemas.microsoft.com/office/drawing/2014/main" id="{8C930D63-6938-4DDB-AE07-9D3C6586122E}"/>
              </a:ext>
            </a:extLst>
          </p:cNvPr>
          <p:cNvPicPr/>
          <p:nvPr/>
        </p:nvPicPr>
        <p:blipFill rotWithShape="1">
          <a:blip r:embed="rId8"/>
          <a:srcRect t="2615" b="12002"/>
          <a:stretch/>
        </p:blipFill>
        <p:spPr>
          <a:xfrm>
            <a:off x="7260574" y="968473"/>
            <a:ext cx="4307149" cy="2508106"/>
          </a:xfrm>
          <a:prstGeom prst="rect">
            <a:avLst/>
          </a:prstGeom>
        </p:spPr>
      </p:pic>
      <p:pic>
        <p:nvPicPr>
          <p:cNvPr id="2" name="Picture 1" descr="A blue and white logo&#10;&#10;AI-generated content may be incorrect.">
            <a:extLst>
              <a:ext uri="{FF2B5EF4-FFF2-40B4-BE49-F238E27FC236}">
                <a16:creationId xmlns:a16="http://schemas.microsoft.com/office/drawing/2014/main" id="{88D95054-1FAA-B568-1ABA-08ED2A2A13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29113" y="119888"/>
            <a:ext cx="1562862" cy="629412"/>
          </a:xfrm>
          <a:prstGeom prst="rect">
            <a:avLst/>
          </a:prstGeom>
        </p:spPr>
      </p:pic>
      <p:pic>
        <p:nvPicPr>
          <p:cNvPr id="5" name="Picture 4">
            <a:extLst>
              <a:ext uri="{FF2B5EF4-FFF2-40B4-BE49-F238E27FC236}">
                <a16:creationId xmlns:a16="http://schemas.microsoft.com/office/drawing/2014/main" id="{D1DA6D23-3099-2B72-DACB-4A5263F3F0D0}"/>
              </a:ext>
            </a:extLst>
          </p:cNvPr>
          <p:cNvPicPr>
            <a:picLocks noChangeAspect="1"/>
          </p:cNvPicPr>
          <p:nvPr/>
        </p:nvPicPr>
        <p:blipFill>
          <a:blip r:embed="rId10"/>
          <a:stretch>
            <a:fillRect/>
          </a:stretch>
        </p:blipFill>
        <p:spPr>
          <a:xfrm>
            <a:off x="10125075" y="6235584"/>
            <a:ext cx="1866900" cy="485775"/>
          </a:xfrm>
          <a:prstGeom prst="rect">
            <a:avLst/>
          </a:prstGeom>
        </p:spPr>
      </p:pic>
    </p:spTree>
    <p:custDataLst>
      <p:tags r:id="rId1"/>
    </p:custDataLst>
    <p:extLst>
      <p:ext uri="{BB962C8B-B14F-4D97-AF65-F5344CB8AC3E}">
        <p14:creationId xmlns:p14="http://schemas.microsoft.com/office/powerpoint/2010/main" val="164735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entr" presetSubtype="0"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50"/>
                                        <p:tgtEl>
                                          <p:spTgt spid="14"/>
                                        </p:tgtEl>
                                      </p:cBhvr>
                                    </p:animEffect>
                                    <p:anim calcmode="lin" valueType="num">
                                      <p:cBhvr>
                                        <p:cTn id="11" dur="250" fill="hold"/>
                                        <p:tgtEl>
                                          <p:spTgt spid="14"/>
                                        </p:tgtEl>
                                        <p:attrNameLst>
                                          <p:attrName>ppt_x</p:attrName>
                                        </p:attrNameLst>
                                      </p:cBhvr>
                                      <p:tavLst>
                                        <p:tav tm="0">
                                          <p:val>
                                            <p:strVal val="#ppt_x"/>
                                          </p:val>
                                        </p:tav>
                                        <p:tav tm="100000">
                                          <p:val>
                                            <p:strVal val="#ppt_x"/>
                                          </p:val>
                                        </p:tav>
                                      </p:tavLst>
                                    </p:anim>
                                    <p:anim calcmode="lin" valueType="num">
                                      <p:cBhvr>
                                        <p:cTn id="12" dur="25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anim calcmode="lin" valueType="num">
                                      <p:cBhvr>
                                        <p:cTn id="16" dur="250" fill="hold"/>
                                        <p:tgtEl>
                                          <p:spTgt spid="12"/>
                                        </p:tgtEl>
                                        <p:attrNameLst>
                                          <p:attrName>ppt_x</p:attrName>
                                        </p:attrNameLst>
                                      </p:cBhvr>
                                      <p:tavLst>
                                        <p:tav tm="0">
                                          <p:val>
                                            <p:strVal val="#ppt_x"/>
                                          </p:val>
                                        </p:tav>
                                        <p:tav tm="100000">
                                          <p:val>
                                            <p:strVal val="#ppt_x"/>
                                          </p:val>
                                        </p:tav>
                                      </p:tavLst>
                                    </p:anim>
                                    <p:anim calcmode="lin" valueType="num">
                                      <p:cBhvr>
                                        <p:cTn id="17" dur="25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50"/>
                                        <p:tgtEl>
                                          <p:spTgt spid="15"/>
                                        </p:tgtEl>
                                      </p:cBhvr>
                                    </p:animEffect>
                                    <p:anim calcmode="lin" valueType="num">
                                      <p:cBhvr>
                                        <p:cTn id="21" dur="250" fill="hold"/>
                                        <p:tgtEl>
                                          <p:spTgt spid="15"/>
                                        </p:tgtEl>
                                        <p:attrNameLst>
                                          <p:attrName>ppt_x</p:attrName>
                                        </p:attrNameLst>
                                      </p:cBhvr>
                                      <p:tavLst>
                                        <p:tav tm="0">
                                          <p:val>
                                            <p:strVal val="#ppt_x"/>
                                          </p:val>
                                        </p:tav>
                                        <p:tav tm="100000">
                                          <p:val>
                                            <p:strVal val="#ppt_x"/>
                                          </p:val>
                                        </p:tav>
                                      </p:tavLst>
                                    </p:anim>
                                    <p:anim calcmode="lin" valueType="num">
                                      <p:cBhvr>
                                        <p:cTn id="22" dur="25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anim calcmode="lin" valueType="num">
                                      <p:cBhvr>
                                        <p:cTn id="26" dur="250" fill="hold"/>
                                        <p:tgtEl>
                                          <p:spTgt spid="16"/>
                                        </p:tgtEl>
                                        <p:attrNameLst>
                                          <p:attrName>ppt_x</p:attrName>
                                        </p:attrNameLst>
                                      </p:cBhvr>
                                      <p:tavLst>
                                        <p:tav tm="0">
                                          <p:val>
                                            <p:strVal val="#ppt_x"/>
                                          </p:val>
                                        </p:tav>
                                        <p:tav tm="100000">
                                          <p:val>
                                            <p:strVal val="#ppt_x"/>
                                          </p:val>
                                        </p:tav>
                                      </p:tavLst>
                                    </p:anim>
                                    <p:anim calcmode="lin" valueType="num">
                                      <p:cBhvr>
                                        <p:cTn id="27" dur="25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250"/>
                                        <p:tgtEl>
                                          <p:spTgt spid="36"/>
                                        </p:tgtEl>
                                      </p:cBhvr>
                                    </p:animEffect>
                                    <p:anim calcmode="lin" valueType="num">
                                      <p:cBhvr>
                                        <p:cTn id="31" dur="250" fill="hold"/>
                                        <p:tgtEl>
                                          <p:spTgt spid="36"/>
                                        </p:tgtEl>
                                        <p:attrNameLst>
                                          <p:attrName>ppt_x</p:attrName>
                                        </p:attrNameLst>
                                      </p:cBhvr>
                                      <p:tavLst>
                                        <p:tav tm="0">
                                          <p:val>
                                            <p:strVal val="#ppt_x"/>
                                          </p:val>
                                        </p:tav>
                                        <p:tav tm="100000">
                                          <p:val>
                                            <p:strVal val="#ppt_x"/>
                                          </p:val>
                                        </p:tav>
                                      </p:tavLst>
                                    </p:anim>
                                    <p:anim calcmode="lin" valueType="num">
                                      <p:cBhvr>
                                        <p:cTn id="32" dur="250" fill="hold"/>
                                        <p:tgtEl>
                                          <p:spTgt spid="36"/>
                                        </p:tgtEl>
                                        <p:attrNameLst>
                                          <p:attrName>ppt_y</p:attrName>
                                        </p:attrNameLst>
                                      </p:cBhvr>
                                      <p:tavLst>
                                        <p:tav tm="0">
                                          <p:val>
                                            <p:strVal val="#ppt_y+.1"/>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50"/>
                                        <p:tgtEl>
                                          <p:spTgt spid="25"/>
                                        </p:tgtEl>
                                      </p:cBhvr>
                                    </p:animEffect>
                                  </p:childTnLst>
                                </p:cTn>
                              </p:par>
                              <p:par>
                                <p:cTn id="36" presetID="42" presetClass="entr" presetSubtype="0" fill="hold" grpId="0" nodeType="withEffect">
                                  <p:stCondLst>
                                    <p:cond delay="25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250"/>
                                        <p:tgtEl>
                                          <p:spTgt spid="27"/>
                                        </p:tgtEl>
                                      </p:cBhvr>
                                    </p:animEffect>
                                    <p:anim calcmode="lin" valueType="num">
                                      <p:cBhvr>
                                        <p:cTn id="39" dur="250" fill="hold"/>
                                        <p:tgtEl>
                                          <p:spTgt spid="27"/>
                                        </p:tgtEl>
                                        <p:attrNameLst>
                                          <p:attrName>ppt_x</p:attrName>
                                        </p:attrNameLst>
                                      </p:cBhvr>
                                      <p:tavLst>
                                        <p:tav tm="0">
                                          <p:val>
                                            <p:strVal val="#ppt_x"/>
                                          </p:val>
                                        </p:tav>
                                        <p:tav tm="100000">
                                          <p:val>
                                            <p:strVal val="#ppt_x"/>
                                          </p:val>
                                        </p:tav>
                                      </p:tavLst>
                                    </p:anim>
                                    <p:anim calcmode="lin" valueType="num">
                                      <p:cBhvr>
                                        <p:cTn id="40" dur="2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36" grpId="0" animBg="1"/>
      <p:bldP spid="25"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62190C-E93B-4E2A-8ADC-E8676E6C9252}"/>
              </a:ext>
            </a:extLst>
          </p:cNvPr>
          <p:cNvSpPr>
            <a:spLocks noGrp="1"/>
          </p:cNvSpPr>
          <p:nvPr>
            <p:ph type="title"/>
          </p:nvPr>
        </p:nvSpPr>
        <p:spPr>
          <a:xfrm>
            <a:off x="200026" y="377826"/>
            <a:ext cx="7939633" cy="629412"/>
          </a:xfrm>
        </p:spPr>
        <p:txBody>
          <a:bodyPr>
            <a:noAutofit/>
          </a:bodyPr>
          <a:lstStyle/>
          <a:p>
            <a:r>
              <a:rPr lang="en-GB" sz="3200" b="1">
                <a:solidFill>
                  <a:schemeClr val="bg1"/>
                </a:solidFill>
              </a:rPr>
              <a:t>OUR TEACHING, COACHING &amp; SUPPORT</a:t>
            </a:r>
          </a:p>
        </p:txBody>
      </p:sp>
      <p:sp>
        <p:nvSpPr>
          <p:cNvPr id="11" name="Callout: Down Arrow 10">
            <a:extLst>
              <a:ext uri="{FF2B5EF4-FFF2-40B4-BE49-F238E27FC236}">
                <a16:creationId xmlns:a16="http://schemas.microsoft.com/office/drawing/2014/main" id="{2456EA53-6180-493B-827D-6755D270ECEF}"/>
              </a:ext>
            </a:extLst>
          </p:cNvPr>
          <p:cNvSpPr/>
          <p:nvPr/>
        </p:nvSpPr>
        <p:spPr>
          <a:xfrm>
            <a:off x="3140242" y="1544318"/>
            <a:ext cx="6024078" cy="1884681"/>
          </a:xfrm>
          <a:prstGeom prst="downArrowCallout">
            <a:avLst>
              <a:gd name="adj1" fmla="val 18154"/>
              <a:gd name="adj2" fmla="val 25000"/>
              <a:gd name="adj3" fmla="val 25000"/>
              <a:gd name="adj4" fmla="val 64977"/>
            </a:avLst>
          </a:prstGeom>
          <a:solidFill>
            <a:srgbClr val="005EB8"/>
          </a:solidFill>
          <a:ln w="254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INSTRUCTOR</a:t>
            </a:r>
          </a:p>
          <a:p>
            <a:pPr marL="54000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Delivers residential training (core knowledge + skills)</a:t>
            </a:r>
          </a:p>
          <a:p>
            <a:pPr marL="54000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Vendor certified and approved</a:t>
            </a:r>
          </a:p>
          <a:p>
            <a:pPr marL="54000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24/7 safeguarding lead on site</a:t>
            </a:r>
          </a:p>
          <a:p>
            <a:pPr marL="54000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Weekly drop-ins with Head of Learner Support</a:t>
            </a:r>
          </a:p>
        </p:txBody>
      </p:sp>
      <p:sp>
        <p:nvSpPr>
          <p:cNvPr id="12" name="Callout: Up Arrow 11">
            <a:extLst>
              <a:ext uri="{FF2B5EF4-FFF2-40B4-BE49-F238E27FC236}">
                <a16:creationId xmlns:a16="http://schemas.microsoft.com/office/drawing/2014/main" id="{A9FFE5A9-3F85-4CCF-8BC6-47F9248E113A}"/>
              </a:ext>
            </a:extLst>
          </p:cNvPr>
          <p:cNvSpPr/>
          <p:nvPr/>
        </p:nvSpPr>
        <p:spPr>
          <a:xfrm>
            <a:off x="3140242" y="4114800"/>
            <a:ext cx="6024078" cy="1965960"/>
          </a:xfrm>
          <a:prstGeom prst="upArrowCallout">
            <a:avLst>
              <a:gd name="adj1" fmla="val 18154"/>
              <a:gd name="adj2" fmla="val 25000"/>
              <a:gd name="adj3" fmla="val 25000"/>
              <a:gd name="adj4" fmla="val 64977"/>
            </a:avLst>
          </a:prstGeom>
          <a:solidFill>
            <a:srgbClr val="005EB8"/>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SUBJECT MATTER EXPERT</a:t>
            </a:r>
          </a:p>
          <a:p>
            <a:pPr marL="54000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Senior industry professional with in-depth technical </a:t>
            </a:r>
            <a:b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knowledge and experience</a:t>
            </a:r>
          </a:p>
          <a:p>
            <a:pPr marL="54000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Deliver applied learning e.g. webinars, masterclasses, project support, 121 coaching</a:t>
            </a:r>
          </a:p>
        </p:txBody>
      </p:sp>
      <p:sp>
        <p:nvSpPr>
          <p:cNvPr id="13" name="Callout: Left Arrow 12">
            <a:extLst>
              <a:ext uri="{FF2B5EF4-FFF2-40B4-BE49-F238E27FC236}">
                <a16:creationId xmlns:a16="http://schemas.microsoft.com/office/drawing/2014/main" id="{6B8DFBD3-9BDC-4DFD-B991-2AA27BB5FBAA}"/>
              </a:ext>
            </a:extLst>
          </p:cNvPr>
          <p:cNvSpPr/>
          <p:nvPr/>
        </p:nvSpPr>
        <p:spPr>
          <a:xfrm>
            <a:off x="8045899" y="2440940"/>
            <a:ext cx="3844449" cy="2743199"/>
          </a:xfrm>
          <a:prstGeom prst="leftArrowCallout">
            <a:avLst>
              <a:gd name="adj1" fmla="val 15651"/>
              <a:gd name="adj2" fmla="val 18656"/>
              <a:gd name="adj3" fmla="val 25000"/>
              <a:gd name="adj4" fmla="val 64977"/>
            </a:avLst>
          </a:prstGeom>
          <a:solidFill>
            <a:srgbClr val="005EB8"/>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LEARNING MENTOR</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Industry and training experience</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Stays with learner throughout journey</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Target-setting, guidance on learning, support for evidence capture, addressing concerns + monitoring wellbeing</a:t>
            </a:r>
          </a:p>
        </p:txBody>
      </p:sp>
      <p:sp>
        <p:nvSpPr>
          <p:cNvPr id="14" name="Callout: Left Arrow 13">
            <a:extLst>
              <a:ext uri="{FF2B5EF4-FFF2-40B4-BE49-F238E27FC236}">
                <a16:creationId xmlns:a16="http://schemas.microsoft.com/office/drawing/2014/main" id="{DB652B47-D623-4C7F-9287-FE28E78DC124}"/>
              </a:ext>
            </a:extLst>
          </p:cNvPr>
          <p:cNvSpPr/>
          <p:nvPr/>
        </p:nvSpPr>
        <p:spPr>
          <a:xfrm flipH="1">
            <a:off x="488501" y="2534920"/>
            <a:ext cx="3749040" cy="2692399"/>
          </a:xfrm>
          <a:prstGeom prst="leftArrowCallout">
            <a:avLst>
              <a:gd name="adj1" fmla="val 13158"/>
              <a:gd name="adj2" fmla="val 18092"/>
              <a:gd name="adj3" fmla="val 25000"/>
              <a:gd name="adj4" fmla="val 64977"/>
            </a:avLst>
          </a:prstGeom>
          <a:solidFill>
            <a:srgbClr val="005EB8"/>
          </a:solidFill>
          <a:ln w="25400">
            <a:solidFill>
              <a:schemeClr val="accent1"/>
            </a:solidFill>
          </a:ln>
          <a:scene3d>
            <a:camera prst="orthographicFront">
              <a:rot lat="0" lon="212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600" b="1" i="0" u="none" strike="noStrike" kern="1200" cap="none" spc="0" normalizeH="0" baseline="0" noProof="0">
                <a:ln>
                  <a:noFill/>
                </a:ln>
                <a:solidFill>
                  <a:prstClr val="white"/>
                </a:solidFill>
                <a:effectLst/>
                <a:uLnTx/>
                <a:uFillTx/>
                <a:latin typeface="Aptos" panose="02110004020202020204"/>
                <a:ea typeface="+mn-ea"/>
                <a:cs typeface="+mn-cs"/>
              </a:rPr>
              <a:t>IN-WORK MENTOR</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Line manager/senior colleague</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Understands learner’s role + controls workload</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kumimoji="0" lang="en-GB" sz="1400" b="0" i="0" u="none" strike="noStrike" kern="1200" cap="none" spc="0" normalizeH="0" baseline="0" noProof="0">
                <a:ln>
                  <a:noFill/>
                </a:ln>
                <a:solidFill>
                  <a:prstClr val="white"/>
                </a:solidFill>
                <a:effectLst/>
                <a:uLnTx/>
                <a:uFillTx/>
                <a:latin typeface="Aptos" panose="02110004020202020204"/>
                <a:ea typeface="+mn-ea"/>
                <a:cs typeface="+mn-cs"/>
              </a:rPr>
              <a:t>Provides opportunities for (+feedback on) applying new knowledge + skills in workplace</a:t>
            </a:r>
          </a:p>
        </p:txBody>
      </p:sp>
      <p:sp>
        <p:nvSpPr>
          <p:cNvPr id="15" name="Rectangle 14">
            <a:extLst>
              <a:ext uri="{FF2B5EF4-FFF2-40B4-BE49-F238E27FC236}">
                <a16:creationId xmlns:a16="http://schemas.microsoft.com/office/drawing/2014/main" id="{8F21B512-D7EA-45EA-A2BF-2F93FBC97570}"/>
              </a:ext>
            </a:extLst>
          </p:cNvPr>
          <p:cNvSpPr/>
          <p:nvPr/>
        </p:nvSpPr>
        <p:spPr>
          <a:xfrm>
            <a:off x="4582160" y="3556000"/>
            <a:ext cx="3119120" cy="403998"/>
          </a:xfrm>
          <a:prstGeom prst="rect">
            <a:avLst/>
          </a:prstGeom>
          <a:solidFill>
            <a:srgbClr val="005EB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1800" b="1" i="0" u="none" strike="noStrike" kern="1200" cap="none" spc="0" normalizeH="0" baseline="0" noProof="0">
                <a:ln>
                  <a:noFill/>
                </a:ln>
                <a:solidFill>
                  <a:prstClr val="white"/>
                </a:solidFill>
                <a:effectLst/>
                <a:uLnTx/>
                <a:uFillTx/>
                <a:latin typeface="Trebuchet MS"/>
                <a:ea typeface="+mn-ea"/>
                <a:cs typeface="+mn-cs"/>
              </a:rPr>
              <a:t>Learner</a:t>
            </a:r>
          </a:p>
        </p:txBody>
      </p:sp>
      <p:pic>
        <p:nvPicPr>
          <p:cNvPr id="2" name="Picture 1" descr="A blue and white logo&#10;&#10;AI-generated content may be incorrect.">
            <a:extLst>
              <a:ext uri="{FF2B5EF4-FFF2-40B4-BE49-F238E27FC236}">
                <a16:creationId xmlns:a16="http://schemas.microsoft.com/office/drawing/2014/main" id="{206C4A92-4794-4FA4-50FE-4D9FB4DA4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spTree>
    <p:extLst>
      <p:ext uri="{BB962C8B-B14F-4D97-AF65-F5344CB8AC3E}">
        <p14:creationId xmlns:p14="http://schemas.microsoft.com/office/powerpoint/2010/main" val="343292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A53451-7A66-759D-1AC9-9CD18182AA3D}"/>
              </a:ext>
            </a:extLst>
          </p:cNvPr>
          <p:cNvSpPr>
            <a:spLocks noGrp="1"/>
          </p:cNvSpPr>
          <p:nvPr>
            <p:ph type="body" sz="quarter" idx="22"/>
          </p:nvPr>
        </p:nvSpPr>
        <p:spPr>
          <a:xfrm>
            <a:off x="200025" y="1788159"/>
            <a:ext cx="11607575" cy="4551681"/>
          </a:xfrm>
          <a:solidFill>
            <a:schemeClr val="tx1">
              <a:alpha val="70000"/>
            </a:schemeClr>
          </a:solidFill>
        </p:spPr>
        <p:txBody>
          <a:bodyPr>
            <a:normAutofit fontScale="92500" lnSpcReduction="20000"/>
          </a:bodyPr>
          <a:lstStyle/>
          <a:p>
            <a:r>
              <a:rPr lang="en-US" sz="2200" b="1">
                <a:solidFill>
                  <a:schemeClr val="bg1"/>
                </a:solidFill>
              </a:rPr>
              <a:t>Hands-On, Real-World Training </a:t>
            </a:r>
            <a:r>
              <a:rPr lang="en-US" sz="2200">
                <a:solidFill>
                  <a:schemeClr val="bg1"/>
                </a:solidFill>
              </a:rPr>
              <a:t>– The program would focus on practical, scenario-based learning with real-world cyber threats, simulated attacks, and ethical hacking labs to prepare learners for actual cybersecurity challenges.</a:t>
            </a:r>
          </a:p>
          <a:p>
            <a:r>
              <a:rPr lang="en-US" sz="2200" b="1">
                <a:solidFill>
                  <a:schemeClr val="bg1"/>
                </a:solidFill>
              </a:rPr>
              <a:t>AI &amp; Emerging Threats Focus </a:t>
            </a:r>
            <a:r>
              <a:rPr lang="en-US" sz="2200">
                <a:solidFill>
                  <a:schemeClr val="bg1"/>
                </a:solidFill>
              </a:rPr>
              <a:t>– Unlike traditional courses, this program emphasizes AI-driven cybersecurity, threat intelligence, and the latest attack vectors (like cloud security, IoT risks, and ransomware), keeping learners ahead of evolving threats.</a:t>
            </a:r>
          </a:p>
          <a:p>
            <a:r>
              <a:rPr kumimoji="0" lang="en-US" altLang="en-US" sz="2200" b="1" i="0" u="none" strike="noStrike" cap="none" normalizeH="0" baseline="0">
                <a:ln>
                  <a:noFill/>
                </a:ln>
                <a:solidFill>
                  <a:schemeClr val="bg1"/>
                </a:solidFill>
                <a:effectLst/>
              </a:rPr>
              <a:t>Enhanced Cybersecurity Skills:</a:t>
            </a:r>
            <a:r>
              <a:rPr kumimoji="0" lang="en-US" altLang="en-US" sz="2200" b="0" i="0" u="none" strike="noStrike" cap="none" normalizeH="0" baseline="0">
                <a:ln>
                  <a:noFill/>
                </a:ln>
                <a:solidFill>
                  <a:schemeClr val="bg1"/>
                </a:solidFill>
                <a:effectLst/>
              </a:rPr>
              <a:t> Gain in-demand technical skills to protect NHS systems, networks, and patient data from cyber threats, contributing to national healthcare security. </a:t>
            </a:r>
          </a:p>
          <a:p>
            <a:r>
              <a:rPr kumimoji="0" lang="en-US" altLang="en-US" sz="2200" b="1" i="0" u="none" strike="noStrike" cap="none" normalizeH="0" baseline="0">
                <a:ln>
                  <a:noFill/>
                </a:ln>
                <a:solidFill>
                  <a:schemeClr val="bg1"/>
                </a:solidFill>
                <a:effectLst/>
              </a:rPr>
              <a:t>Industry-Recognized Qualification:</a:t>
            </a:r>
            <a:r>
              <a:rPr kumimoji="0" lang="en-US" altLang="en-US" sz="2200" b="0" i="0" u="none" strike="noStrike" cap="none" normalizeH="0" baseline="0">
                <a:ln>
                  <a:noFill/>
                </a:ln>
                <a:solidFill>
                  <a:schemeClr val="bg1"/>
                </a:solidFill>
                <a:effectLst/>
              </a:rPr>
              <a:t> Achieve a respected Level 4 qualification and vendor certifications that enhances career progression opportunities in cybersecurity and IT roles within the NHS. </a:t>
            </a:r>
          </a:p>
          <a:p>
            <a:r>
              <a:rPr kumimoji="0" lang="en-US" altLang="en-US" sz="2200" b="1" i="0" u="none" strike="noStrike" cap="none" normalizeH="0" baseline="0">
                <a:ln>
                  <a:noFill/>
                </a:ln>
                <a:solidFill>
                  <a:schemeClr val="bg1"/>
                </a:solidFill>
                <a:effectLst/>
              </a:rPr>
              <a:t>Addressing NHS Cyber Challenges:</a:t>
            </a:r>
            <a:r>
              <a:rPr kumimoji="0" lang="en-US" altLang="en-US" sz="2200" b="0" i="0" u="none" strike="noStrike" cap="none" normalizeH="0" baseline="0">
                <a:ln>
                  <a:noFill/>
                </a:ln>
                <a:solidFill>
                  <a:schemeClr val="bg1"/>
                </a:solidFill>
                <a:effectLst/>
              </a:rPr>
              <a:t> Support the NHS in preventing and mitigating cyberattacks, ensuring the continuity of critical healthcare services and protecting patient confidentiality.</a:t>
            </a:r>
          </a:p>
          <a:p>
            <a:r>
              <a:rPr kumimoji="0" lang="en-US" altLang="en-US" sz="2200" b="1" i="0" u="none" strike="noStrike" cap="none" normalizeH="0" baseline="0">
                <a:ln>
                  <a:noFill/>
                </a:ln>
                <a:solidFill>
                  <a:schemeClr val="bg1"/>
                </a:solidFill>
                <a:effectLst/>
              </a:rPr>
              <a:t>Career Progression and Specialization:</a:t>
            </a:r>
            <a:r>
              <a:rPr kumimoji="0" lang="en-US" altLang="en-US" sz="2200" b="0" i="0" u="none" strike="noStrike" cap="none" normalizeH="0" baseline="0">
                <a:ln>
                  <a:noFill/>
                </a:ln>
                <a:solidFill>
                  <a:schemeClr val="bg1"/>
                </a:solidFill>
                <a:effectLst/>
              </a:rPr>
              <a:t> Build a strong foundation for further professional development, including opportunities to specialise in areas like threat intelligence, risk management, or cybersecurity operations. </a:t>
            </a:r>
          </a:p>
          <a:p>
            <a:endParaRPr lang="en-US" sz="2400">
              <a:solidFill>
                <a:schemeClr val="bg1"/>
              </a:solidFill>
            </a:endParaRPr>
          </a:p>
          <a:p>
            <a:endParaRPr lang="en-GB"/>
          </a:p>
        </p:txBody>
      </p:sp>
      <p:sp>
        <p:nvSpPr>
          <p:cNvPr id="4" name="Title 3">
            <a:extLst>
              <a:ext uri="{FF2B5EF4-FFF2-40B4-BE49-F238E27FC236}">
                <a16:creationId xmlns:a16="http://schemas.microsoft.com/office/drawing/2014/main" id="{0A07D7D4-B85F-EB33-F36E-640C9EE12963}"/>
              </a:ext>
            </a:extLst>
          </p:cNvPr>
          <p:cNvSpPr>
            <a:spLocks noGrp="1"/>
          </p:cNvSpPr>
          <p:nvPr>
            <p:ph type="title"/>
          </p:nvPr>
        </p:nvSpPr>
        <p:spPr>
          <a:xfrm>
            <a:off x="200025" y="377826"/>
            <a:ext cx="7907655" cy="997510"/>
          </a:xfrm>
        </p:spPr>
        <p:txBody>
          <a:bodyPr>
            <a:normAutofit/>
          </a:bodyPr>
          <a:lstStyle/>
          <a:p>
            <a:r>
              <a:rPr lang="en-GB" sz="3200" b="1">
                <a:solidFill>
                  <a:schemeClr val="bg1"/>
                </a:solidFill>
              </a:rPr>
              <a:t>Benefits of Cyber Programme</a:t>
            </a:r>
          </a:p>
        </p:txBody>
      </p:sp>
      <p:pic>
        <p:nvPicPr>
          <p:cNvPr id="5" name="Picture 4" descr="A blue and white logo&#10;&#10;AI-generated content may be incorrect.">
            <a:extLst>
              <a:ext uri="{FF2B5EF4-FFF2-40B4-BE49-F238E27FC236}">
                <a16:creationId xmlns:a16="http://schemas.microsoft.com/office/drawing/2014/main" id="{E9E9FAD4-9849-4B62-AAEC-C407737E1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pic>
        <p:nvPicPr>
          <p:cNvPr id="6" name="Picture 5">
            <a:extLst>
              <a:ext uri="{FF2B5EF4-FFF2-40B4-BE49-F238E27FC236}">
                <a16:creationId xmlns:a16="http://schemas.microsoft.com/office/drawing/2014/main" id="{674AB6A7-0BAF-6019-7ADB-A52B0D1F7719}"/>
              </a:ext>
            </a:extLst>
          </p:cNvPr>
          <p:cNvPicPr>
            <a:picLocks noChangeAspect="1"/>
          </p:cNvPicPr>
          <p:nvPr/>
        </p:nvPicPr>
        <p:blipFill>
          <a:blip r:embed="rId3"/>
          <a:stretch>
            <a:fillRect/>
          </a:stretch>
        </p:blipFill>
        <p:spPr>
          <a:xfrm>
            <a:off x="10125075" y="6235584"/>
            <a:ext cx="1866900" cy="485775"/>
          </a:xfrm>
          <a:prstGeom prst="rect">
            <a:avLst/>
          </a:prstGeom>
        </p:spPr>
      </p:pic>
    </p:spTree>
    <p:extLst>
      <p:ext uri="{BB962C8B-B14F-4D97-AF65-F5344CB8AC3E}">
        <p14:creationId xmlns:p14="http://schemas.microsoft.com/office/powerpoint/2010/main" val="12754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B595B7-6C23-5E66-91D8-EE23FDEC8D13}"/>
              </a:ext>
            </a:extLst>
          </p:cNvPr>
          <p:cNvSpPr>
            <a:spLocks noGrp="1"/>
          </p:cNvSpPr>
          <p:nvPr>
            <p:ph type="body" sz="quarter" idx="22"/>
          </p:nvPr>
        </p:nvSpPr>
        <p:spPr>
          <a:xfrm>
            <a:off x="352423" y="1696720"/>
            <a:ext cx="10076689" cy="1817445"/>
          </a:xfrm>
          <a:solidFill>
            <a:schemeClr val="tx1">
              <a:alpha val="70000"/>
            </a:schemeClr>
          </a:solidFill>
        </p:spPr>
        <p:txBody>
          <a:bodyPr>
            <a:normAutofit fontScale="77500" lnSpcReduction="20000"/>
          </a:bodyPr>
          <a:lstStyle/>
          <a:p>
            <a:r>
              <a:rPr lang="en-US">
                <a:solidFill>
                  <a:schemeClr val="bg1"/>
                </a:solidFill>
              </a:rPr>
              <a:t>L6 Cyber Security - Degree Apprenticeship</a:t>
            </a:r>
          </a:p>
          <a:p>
            <a:endParaRPr lang="en-US">
              <a:solidFill>
                <a:schemeClr val="bg1"/>
              </a:solidFill>
            </a:endParaRPr>
          </a:p>
          <a:p>
            <a:r>
              <a:rPr lang="en-US">
                <a:solidFill>
                  <a:schemeClr val="bg1"/>
                </a:solidFill>
              </a:rPr>
              <a:t>L6 Digital Technology Solutions (Professional) – Degree Apprenticeship</a:t>
            </a:r>
          </a:p>
          <a:p>
            <a:pPr marL="0" indent="0">
              <a:buNone/>
            </a:pPr>
            <a:endParaRPr lang="en-US">
              <a:solidFill>
                <a:schemeClr val="bg1"/>
              </a:solidFill>
            </a:endParaRPr>
          </a:p>
          <a:p>
            <a:r>
              <a:rPr lang="en-US">
                <a:solidFill>
                  <a:schemeClr val="bg1"/>
                </a:solidFill>
              </a:rPr>
              <a:t>Various options within Health &amp; care</a:t>
            </a:r>
          </a:p>
          <a:p>
            <a:endParaRPr lang="en-GB"/>
          </a:p>
        </p:txBody>
      </p:sp>
      <p:sp>
        <p:nvSpPr>
          <p:cNvPr id="4" name="Title 3">
            <a:extLst>
              <a:ext uri="{FF2B5EF4-FFF2-40B4-BE49-F238E27FC236}">
                <a16:creationId xmlns:a16="http://schemas.microsoft.com/office/drawing/2014/main" id="{E539806D-6E4D-34E0-7E44-C42AD97CBF44}"/>
              </a:ext>
            </a:extLst>
          </p:cNvPr>
          <p:cNvSpPr>
            <a:spLocks noGrp="1"/>
          </p:cNvSpPr>
          <p:nvPr>
            <p:ph type="title"/>
          </p:nvPr>
        </p:nvSpPr>
        <p:spPr>
          <a:xfrm>
            <a:off x="200025" y="377826"/>
            <a:ext cx="7440295" cy="997510"/>
          </a:xfrm>
        </p:spPr>
        <p:txBody>
          <a:bodyPr>
            <a:normAutofit/>
          </a:bodyPr>
          <a:lstStyle/>
          <a:p>
            <a:r>
              <a:rPr lang="en-GB" sz="3200" b="1">
                <a:solidFill>
                  <a:schemeClr val="bg1"/>
                </a:solidFill>
              </a:rPr>
              <a:t>Future Progression</a:t>
            </a:r>
          </a:p>
        </p:txBody>
      </p:sp>
      <p:pic>
        <p:nvPicPr>
          <p:cNvPr id="5" name="Picture 4" descr="A blue and white logo&#10;&#10;AI-generated content may be incorrect.">
            <a:extLst>
              <a:ext uri="{FF2B5EF4-FFF2-40B4-BE49-F238E27FC236}">
                <a16:creationId xmlns:a16="http://schemas.microsoft.com/office/drawing/2014/main" id="{322E4351-622C-4F5F-331D-4C47BFB55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pic>
        <p:nvPicPr>
          <p:cNvPr id="6" name="Picture 5">
            <a:extLst>
              <a:ext uri="{FF2B5EF4-FFF2-40B4-BE49-F238E27FC236}">
                <a16:creationId xmlns:a16="http://schemas.microsoft.com/office/drawing/2014/main" id="{B88F549F-83EA-1302-573A-3A07967352FF}"/>
              </a:ext>
            </a:extLst>
          </p:cNvPr>
          <p:cNvPicPr>
            <a:picLocks noChangeAspect="1"/>
          </p:cNvPicPr>
          <p:nvPr/>
        </p:nvPicPr>
        <p:blipFill>
          <a:blip r:embed="rId3"/>
          <a:stretch>
            <a:fillRect/>
          </a:stretch>
        </p:blipFill>
        <p:spPr>
          <a:xfrm>
            <a:off x="10125075" y="6235584"/>
            <a:ext cx="1866900" cy="485775"/>
          </a:xfrm>
          <a:prstGeom prst="rect">
            <a:avLst/>
          </a:prstGeom>
        </p:spPr>
      </p:pic>
    </p:spTree>
    <p:extLst>
      <p:ext uri="{BB962C8B-B14F-4D97-AF65-F5344CB8AC3E}">
        <p14:creationId xmlns:p14="http://schemas.microsoft.com/office/powerpoint/2010/main" val="40786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3B7A3-3505-949C-75E0-4923435FA1D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9E141EE-368C-1786-70CF-B89878D4567C}"/>
              </a:ext>
            </a:extLst>
          </p:cNvPr>
          <p:cNvSpPr>
            <a:spLocks noGrp="1"/>
          </p:cNvSpPr>
          <p:nvPr>
            <p:ph type="body" sz="quarter" idx="22"/>
          </p:nvPr>
        </p:nvSpPr>
        <p:spPr>
          <a:xfrm>
            <a:off x="352424" y="1106424"/>
            <a:ext cx="10076689" cy="5641848"/>
          </a:xfrm>
          <a:solidFill>
            <a:schemeClr val="tx1">
              <a:alpha val="70000"/>
            </a:schemeClr>
          </a:solidFill>
        </p:spPr>
        <p:txBody>
          <a:bodyPr>
            <a:normAutofit lnSpcReduction="10000"/>
          </a:bodyPr>
          <a:lstStyle/>
          <a:p>
            <a:r>
              <a:rPr lang="en-US" sz="1800" b="1" i="0">
                <a:solidFill>
                  <a:schemeClr val="bg1"/>
                </a:solidFill>
                <a:effectLst/>
              </a:rPr>
              <a:t>Duty 1</a:t>
            </a:r>
            <a:r>
              <a:rPr lang="en-US" sz="1800" b="0" i="0">
                <a:solidFill>
                  <a:schemeClr val="bg1"/>
                </a:solidFill>
                <a:effectLst/>
              </a:rPr>
              <a:t> Identify cyber vulnerabilities in a system to ensure security is maintained.</a:t>
            </a:r>
            <a:endParaRPr lang="en-GB" sz="1800">
              <a:solidFill>
                <a:schemeClr val="bg1"/>
              </a:solidFill>
            </a:endParaRPr>
          </a:p>
          <a:p>
            <a:r>
              <a:rPr lang="en-US" sz="1800" b="1" i="0">
                <a:solidFill>
                  <a:schemeClr val="bg1"/>
                </a:solidFill>
                <a:effectLst/>
              </a:rPr>
              <a:t>Duty 2</a:t>
            </a:r>
            <a:r>
              <a:rPr lang="en-US" sz="1800" b="0" i="0">
                <a:solidFill>
                  <a:schemeClr val="bg1"/>
                </a:solidFill>
                <a:effectLst/>
              </a:rPr>
              <a:t> Identify security threats and hazards to a system, service or processes to inform risk assessments and design of security features</a:t>
            </a:r>
          </a:p>
          <a:p>
            <a:r>
              <a:rPr lang="en-US" sz="1800" b="1" i="0">
                <a:solidFill>
                  <a:schemeClr val="bg1"/>
                </a:solidFill>
                <a:effectLst/>
              </a:rPr>
              <a:t>Duty 3</a:t>
            </a:r>
            <a:r>
              <a:rPr lang="en-US" sz="1800" b="0" i="0">
                <a:solidFill>
                  <a:schemeClr val="bg1"/>
                </a:solidFill>
                <a:effectLst/>
              </a:rPr>
              <a:t> Research and investigate attack techniques and recommend ways to defend against them</a:t>
            </a:r>
          </a:p>
          <a:p>
            <a:r>
              <a:rPr lang="en-US" sz="1800" b="1" i="0">
                <a:solidFill>
                  <a:schemeClr val="bg1"/>
                </a:solidFill>
                <a:effectLst/>
              </a:rPr>
              <a:t>Duty 4</a:t>
            </a:r>
            <a:r>
              <a:rPr lang="en-US" sz="1800" b="0" i="0">
                <a:solidFill>
                  <a:schemeClr val="bg1"/>
                </a:solidFill>
                <a:effectLst/>
              </a:rPr>
              <a:t> Support cyber security risk assessments, cyber security audits and cyber security incident management</a:t>
            </a:r>
            <a:endParaRPr lang="en-US" sz="1800">
              <a:solidFill>
                <a:schemeClr val="bg1"/>
              </a:solidFill>
            </a:endParaRPr>
          </a:p>
          <a:p>
            <a:r>
              <a:rPr lang="en-US" sz="1800" b="1" i="0">
                <a:solidFill>
                  <a:schemeClr val="bg1"/>
                </a:solidFill>
                <a:effectLst/>
              </a:rPr>
              <a:t>Duty 5</a:t>
            </a:r>
            <a:r>
              <a:rPr lang="en-US" sz="1800" b="0" i="0">
                <a:solidFill>
                  <a:schemeClr val="bg1"/>
                </a:solidFill>
                <a:effectLst/>
              </a:rPr>
              <a:t> Develop security designs with design justification to meet the defined cyber security parameters.</a:t>
            </a:r>
          </a:p>
          <a:p>
            <a:r>
              <a:rPr lang="en-US" sz="1800" b="1" i="0">
                <a:solidFill>
                  <a:schemeClr val="bg1"/>
                </a:solidFill>
                <a:effectLst/>
              </a:rPr>
              <a:t>Duty 6</a:t>
            </a:r>
            <a:r>
              <a:rPr lang="en-US" sz="1800" b="0" i="0">
                <a:solidFill>
                  <a:schemeClr val="bg1"/>
                </a:solidFill>
                <a:effectLst/>
              </a:rPr>
              <a:t> Configure, deploy and use computer, digital network and cyber security technology.</a:t>
            </a:r>
            <a:endParaRPr lang="en-US" sz="1800">
              <a:solidFill>
                <a:schemeClr val="bg1"/>
              </a:solidFill>
            </a:endParaRPr>
          </a:p>
          <a:p>
            <a:r>
              <a:rPr lang="en-US" sz="1800" b="1" i="0">
                <a:solidFill>
                  <a:schemeClr val="bg1"/>
                </a:solidFill>
                <a:effectLst/>
              </a:rPr>
              <a:t>Duty 7</a:t>
            </a:r>
            <a:r>
              <a:rPr lang="en-US" sz="1800" b="0" i="0">
                <a:solidFill>
                  <a:schemeClr val="bg1"/>
                </a:solidFill>
                <a:effectLst/>
              </a:rPr>
              <a:t> Develop program code or scripts for a computer or other digital technology for example an industrial control system</a:t>
            </a:r>
          </a:p>
          <a:p>
            <a:r>
              <a:rPr lang="en-US" sz="1800" b="1" i="0">
                <a:solidFill>
                  <a:schemeClr val="bg1"/>
                </a:solidFill>
                <a:effectLst/>
              </a:rPr>
              <a:t>Duty 8</a:t>
            </a:r>
            <a:r>
              <a:rPr lang="en-US" sz="1800" b="0" i="0">
                <a:solidFill>
                  <a:schemeClr val="bg1"/>
                </a:solidFill>
                <a:effectLst/>
              </a:rPr>
              <a:t> Write reports, give verbal reports and presentations in the context of the cyber security role</a:t>
            </a:r>
            <a:endParaRPr lang="en-US" sz="1800">
              <a:solidFill>
                <a:schemeClr val="bg1"/>
              </a:solidFill>
            </a:endParaRPr>
          </a:p>
          <a:p>
            <a:r>
              <a:rPr lang="en-US" sz="1800" b="1" i="0">
                <a:solidFill>
                  <a:schemeClr val="bg1"/>
                </a:solidFill>
                <a:effectLst/>
              </a:rPr>
              <a:t>Duty 9</a:t>
            </a:r>
            <a:r>
              <a:rPr lang="en-US" sz="1800" b="0" i="0">
                <a:solidFill>
                  <a:schemeClr val="bg1"/>
                </a:solidFill>
                <a:effectLst/>
              </a:rPr>
              <a:t> Manage cyber security operations processes in accordance with organisational policies and standards and business requirements.</a:t>
            </a:r>
          </a:p>
          <a:p>
            <a:r>
              <a:rPr lang="en-US" sz="1800" b="1" i="0">
                <a:solidFill>
                  <a:schemeClr val="bg1"/>
                </a:solidFill>
                <a:effectLst/>
              </a:rPr>
              <a:t>Duty 10</a:t>
            </a:r>
            <a:r>
              <a:rPr lang="en-US" sz="1800" b="0" i="0">
                <a:solidFill>
                  <a:schemeClr val="bg1"/>
                </a:solidFill>
                <a:effectLst/>
              </a:rPr>
              <a:t> Participate in cyber war gaming and simulations (technical &amp; non-technical).for example to better understand cyber-attack and defence, rehearse responses, test and evaluate cyber security techniques</a:t>
            </a:r>
            <a:endParaRPr lang="en-US" sz="1800">
              <a:solidFill>
                <a:schemeClr val="bg1"/>
              </a:solidFill>
            </a:endParaRPr>
          </a:p>
          <a:p>
            <a:r>
              <a:rPr lang="en-US" sz="1800" b="1" i="0">
                <a:solidFill>
                  <a:schemeClr val="bg1"/>
                </a:solidFill>
                <a:effectLst/>
              </a:rPr>
              <a:t>Duty 11</a:t>
            </a:r>
            <a:r>
              <a:rPr lang="en-US" sz="1800" b="0" i="0">
                <a:solidFill>
                  <a:schemeClr val="bg1"/>
                </a:solidFill>
                <a:effectLst/>
              </a:rPr>
              <a:t> Keep up to date with industry trends and developments to enhance relevant skills and take responsibility for own professional development</a:t>
            </a:r>
          </a:p>
          <a:p>
            <a:pPr marL="0" indent="0">
              <a:buNone/>
            </a:pPr>
            <a:endParaRPr lang="en-GB" sz="1200">
              <a:solidFill>
                <a:schemeClr val="bg1"/>
              </a:solidFill>
            </a:endParaRPr>
          </a:p>
        </p:txBody>
      </p:sp>
      <p:sp>
        <p:nvSpPr>
          <p:cNvPr id="4" name="Title 3">
            <a:extLst>
              <a:ext uri="{FF2B5EF4-FFF2-40B4-BE49-F238E27FC236}">
                <a16:creationId xmlns:a16="http://schemas.microsoft.com/office/drawing/2014/main" id="{608BA7A3-6023-AAD4-34C2-D89BAB602E03}"/>
              </a:ext>
            </a:extLst>
          </p:cNvPr>
          <p:cNvSpPr>
            <a:spLocks noGrp="1"/>
          </p:cNvSpPr>
          <p:nvPr>
            <p:ph type="title"/>
          </p:nvPr>
        </p:nvSpPr>
        <p:spPr>
          <a:xfrm>
            <a:off x="200025" y="240385"/>
            <a:ext cx="7440295" cy="710591"/>
          </a:xfrm>
        </p:spPr>
        <p:txBody>
          <a:bodyPr>
            <a:normAutofit/>
          </a:bodyPr>
          <a:lstStyle/>
          <a:p>
            <a:r>
              <a:rPr lang="en-GB" sz="3200" b="1">
                <a:solidFill>
                  <a:schemeClr val="bg1"/>
                </a:solidFill>
              </a:rPr>
              <a:t>Eligibility</a:t>
            </a:r>
          </a:p>
        </p:txBody>
      </p:sp>
      <p:pic>
        <p:nvPicPr>
          <p:cNvPr id="5" name="Picture 4" descr="A blue and white logo&#10;&#10;AI-generated content may be incorrect.">
            <a:extLst>
              <a:ext uri="{FF2B5EF4-FFF2-40B4-BE49-F238E27FC236}">
                <a16:creationId xmlns:a16="http://schemas.microsoft.com/office/drawing/2014/main" id="{D7810BFC-56B5-23A0-2568-FE54DB3B3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pic>
        <p:nvPicPr>
          <p:cNvPr id="6" name="Picture 5">
            <a:extLst>
              <a:ext uri="{FF2B5EF4-FFF2-40B4-BE49-F238E27FC236}">
                <a16:creationId xmlns:a16="http://schemas.microsoft.com/office/drawing/2014/main" id="{AB00CBBA-5FA2-2C93-34F8-1903BC17AF3E}"/>
              </a:ext>
            </a:extLst>
          </p:cNvPr>
          <p:cNvPicPr>
            <a:picLocks noChangeAspect="1"/>
          </p:cNvPicPr>
          <p:nvPr/>
        </p:nvPicPr>
        <p:blipFill>
          <a:blip r:embed="rId3"/>
          <a:stretch>
            <a:fillRect/>
          </a:stretch>
        </p:blipFill>
        <p:spPr>
          <a:xfrm>
            <a:off x="10125075" y="6235584"/>
            <a:ext cx="1866900" cy="485775"/>
          </a:xfrm>
          <a:prstGeom prst="rect">
            <a:avLst/>
          </a:prstGeom>
        </p:spPr>
      </p:pic>
    </p:spTree>
    <p:extLst>
      <p:ext uri="{BB962C8B-B14F-4D97-AF65-F5344CB8AC3E}">
        <p14:creationId xmlns:p14="http://schemas.microsoft.com/office/powerpoint/2010/main" val="60558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005F0-7BB9-EE98-F1AB-D01D020CF22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2F9EFB0-9E86-9F75-F6E2-4947410D540A}"/>
              </a:ext>
            </a:extLst>
          </p:cNvPr>
          <p:cNvSpPr>
            <a:spLocks noGrp="1"/>
          </p:cNvSpPr>
          <p:nvPr>
            <p:ph type="body" sz="quarter" idx="22"/>
          </p:nvPr>
        </p:nvSpPr>
        <p:spPr>
          <a:xfrm>
            <a:off x="352423" y="1696720"/>
            <a:ext cx="10076689" cy="3908552"/>
          </a:xfrm>
          <a:solidFill>
            <a:schemeClr val="tx1">
              <a:alpha val="70000"/>
            </a:schemeClr>
          </a:solidFill>
        </p:spPr>
        <p:txBody>
          <a:bodyPr>
            <a:normAutofit/>
          </a:bodyPr>
          <a:lstStyle/>
          <a:p>
            <a:r>
              <a:rPr lang="en-GB" sz="2000">
                <a:solidFill>
                  <a:schemeClr val="bg1"/>
                </a:solidFill>
              </a:rPr>
              <a:t>Discuss the programme and eligibility with your line manager and to gain their approval.</a:t>
            </a:r>
          </a:p>
          <a:p>
            <a:r>
              <a:rPr lang="en-GB" sz="2000">
                <a:solidFill>
                  <a:schemeClr val="bg1"/>
                </a:solidFill>
              </a:rPr>
              <a:t>Once approved please contact </a:t>
            </a:r>
            <a:r>
              <a:rPr lang="en-GB" sz="2000">
                <a:solidFill>
                  <a:schemeClr val="bg1"/>
                </a:solidFill>
                <a:hlinkClick r:id="rId2">
                  <a:extLst>
                    <a:ext uri="{A12FA001-AC4F-418D-AE19-62706E023703}">
                      <ahyp:hlinkClr xmlns:ahyp="http://schemas.microsoft.com/office/drawing/2018/hyperlinkcolor" val="tx"/>
                    </a:ext>
                  </a:extLst>
                </a:hlinkClick>
              </a:rPr>
              <a:t>BenBlack@BPP.com</a:t>
            </a:r>
            <a:r>
              <a:rPr lang="en-GB" sz="2000">
                <a:solidFill>
                  <a:schemeClr val="bg1"/>
                </a:solidFill>
              </a:rPr>
              <a:t> to connect you with your apprenticeship team for internal apprenticeship approval.</a:t>
            </a:r>
          </a:p>
          <a:p>
            <a:r>
              <a:rPr lang="en-GB" sz="2000">
                <a:solidFill>
                  <a:schemeClr val="bg1"/>
                </a:solidFill>
              </a:rPr>
              <a:t>After internal approval your BPP NHS Client Partner will send out your application to start the onboarding process.</a:t>
            </a:r>
          </a:p>
          <a:p>
            <a:endParaRPr lang="en-GB" sz="2000">
              <a:solidFill>
                <a:schemeClr val="bg1"/>
              </a:solidFill>
            </a:endParaRPr>
          </a:p>
          <a:p>
            <a:pPr marL="0" indent="0">
              <a:buNone/>
            </a:pPr>
            <a:r>
              <a:rPr lang="en-GB" sz="2000">
                <a:solidFill>
                  <a:schemeClr val="bg1"/>
                </a:solidFill>
              </a:rPr>
              <a:t>Any questions about the programme content or apprenticeship.  Please contact:</a:t>
            </a:r>
          </a:p>
          <a:p>
            <a:pPr marL="0" indent="0">
              <a:buNone/>
            </a:pPr>
            <a:endParaRPr lang="en-GB" sz="2000">
              <a:solidFill>
                <a:schemeClr val="bg1"/>
              </a:solidFill>
            </a:endParaRPr>
          </a:p>
          <a:p>
            <a:pPr marL="0" indent="0">
              <a:buNone/>
            </a:pPr>
            <a:r>
              <a:rPr lang="en-GB" sz="2000">
                <a:solidFill>
                  <a:schemeClr val="bg1"/>
                </a:solidFill>
                <a:hlinkClick r:id="rId3">
                  <a:extLst>
                    <a:ext uri="{A12FA001-AC4F-418D-AE19-62706E023703}">
                      <ahyp:hlinkClr xmlns:ahyp="http://schemas.microsoft.com/office/drawing/2018/hyperlinkcolor" val="tx"/>
                    </a:ext>
                  </a:extLst>
                </a:hlinkClick>
              </a:rPr>
              <a:t>LenShand@BPP.com</a:t>
            </a:r>
            <a:r>
              <a:rPr lang="en-GB" sz="2000">
                <a:solidFill>
                  <a:schemeClr val="bg1"/>
                </a:solidFill>
              </a:rPr>
              <a:t> or </a:t>
            </a:r>
            <a:r>
              <a:rPr lang="en-GB" sz="2000">
                <a:solidFill>
                  <a:schemeClr val="bg1"/>
                </a:solidFill>
                <a:hlinkClick r:id="rId2">
                  <a:extLst>
                    <a:ext uri="{A12FA001-AC4F-418D-AE19-62706E023703}">
                      <ahyp:hlinkClr xmlns:ahyp="http://schemas.microsoft.com/office/drawing/2018/hyperlinkcolor" val="tx"/>
                    </a:ext>
                  </a:extLst>
                </a:hlinkClick>
              </a:rPr>
              <a:t>BenBlack@BPP.com</a:t>
            </a:r>
            <a:endParaRPr lang="en-GB" sz="2000">
              <a:solidFill>
                <a:schemeClr val="bg1"/>
              </a:solidFill>
            </a:endParaRPr>
          </a:p>
          <a:p>
            <a:pPr marL="0" indent="0">
              <a:buNone/>
            </a:pPr>
            <a:endParaRPr lang="en-GB" sz="1800">
              <a:solidFill>
                <a:schemeClr val="bg1"/>
              </a:solidFill>
            </a:endParaRPr>
          </a:p>
        </p:txBody>
      </p:sp>
      <p:sp>
        <p:nvSpPr>
          <p:cNvPr id="4" name="Title 3">
            <a:extLst>
              <a:ext uri="{FF2B5EF4-FFF2-40B4-BE49-F238E27FC236}">
                <a16:creationId xmlns:a16="http://schemas.microsoft.com/office/drawing/2014/main" id="{C9BA2393-3A02-27EF-D9B9-6D612EB458FB}"/>
              </a:ext>
            </a:extLst>
          </p:cNvPr>
          <p:cNvSpPr>
            <a:spLocks noGrp="1"/>
          </p:cNvSpPr>
          <p:nvPr>
            <p:ph type="title"/>
          </p:nvPr>
        </p:nvSpPr>
        <p:spPr>
          <a:xfrm>
            <a:off x="200025" y="377826"/>
            <a:ext cx="7440295" cy="997510"/>
          </a:xfrm>
        </p:spPr>
        <p:txBody>
          <a:bodyPr>
            <a:normAutofit/>
          </a:bodyPr>
          <a:lstStyle/>
          <a:p>
            <a:r>
              <a:rPr lang="en-GB" sz="3200" b="1">
                <a:solidFill>
                  <a:schemeClr val="bg1"/>
                </a:solidFill>
              </a:rPr>
              <a:t>Next Steps</a:t>
            </a:r>
          </a:p>
        </p:txBody>
      </p:sp>
      <p:pic>
        <p:nvPicPr>
          <p:cNvPr id="5" name="Picture 4" descr="A blue and white logo&#10;&#10;AI-generated content may be incorrect.">
            <a:extLst>
              <a:ext uri="{FF2B5EF4-FFF2-40B4-BE49-F238E27FC236}">
                <a16:creationId xmlns:a16="http://schemas.microsoft.com/office/drawing/2014/main" id="{1B28914E-E6AA-A975-D296-C06A2A87C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113" y="109728"/>
            <a:ext cx="1562862" cy="629412"/>
          </a:xfrm>
          <a:prstGeom prst="rect">
            <a:avLst/>
          </a:prstGeom>
        </p:spPr>
      </p:pic>
      <p:pic>
        <p:nvPicPr>
          <p:cNvPr id="6" name="Picture 5">
            <a:extLst>
              <a:ext uri="{FF2B5EF4-FFF2-40B4-BE49-F238E27FC236}">
                <a16:creationId xmlns:a16="http://schemas.microsoft.com/office/drawing/2014/main" id="{12159688-9D64-F754-634D-C461DE2BF965}"/>
              </a:ext>
            </a:extLst>
          </p:cNvPr>
          <p:cNvPicPr>
            <a:picLocks noChangeAspect="1"/>
          </p:cNvPicPr>
          <p:nvPr/>
        </p:nvPicPr>
        <p:blipFill>
          <a:blip r:embed="rId5"/>
          <a:stretch>
            <a:fillRect/>
          </a:stretch>
        </p:blipFill>
        <p:spPr>
          <a:xfrm>
            <a:off x="10125075" y="6235584"/>
            <a:ext cx="1866900" cy="485775"/>
          </a:xfrm>
          <a:prstGeom prst="rect">
            <a:avLst/>
          </a:prstGeom>
        </p:spPr>
      </p:pic>
    </p:spTree>
    <p:extLst>
      <p:ext uri="{BB962C8B-B14F-4D97-AF65-F5344CB8AC3E}">
        <p14:creationId xmlns:p14="http://schemas.microsoft.com/office/powerpoint/2010/main" val="98040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755F02-0712-C58D-BA24-E50B8FBDF560}"/>
              </a:ext>
            </a:extLst>
          </p:cNvPr>
          <p:cNvSpPr>
            <a:spLocks noGrp="1"/>
          </p:cNvSpPr>
          <p:nvPr>
            <p:ph idx="1"/>
          </p:nvPr>
        </p:nvSpPr>
        <p:spPr>
          <a:xfrm>
            <a:off x="432000" y="1647371"/>
            <a:ext cx="11088000" cy="4580628"/>
          </a:xfrm>
        </p:spPr>
        <p:txBody>
          <a:bodyPr/>
          <a:lstStyle/>
          <a:p>
            <a:pPr marL="0" indent="0">
              <a:buNone/>
            </a:pPr>
            <a:r>
              <a:rPr lang="en-GB" b="0" i="0">
                <a:solidFill>
                  <a:srgbClr val="0B0C0C"/>
                </a:solidFill>
                <a:effectLst/>
                <a:latin typeface="GDS Transport"/>
              </a:rPr>
              <a:t>Cyber sector businesses reported that they find positions for staff with 3 to 5 years of experience the hardest to fill and 61% of job postings request 2-6 years of experience. </a:t>
            </a:r>
          </a:p>
          <a:p>
            <a:pPr marL="0" indent="0">
              <a:buNone/>
            </a:pPr>
            <a:endParaRPr lang="en-GB">
              <a:solidFill>
                <a:srgbClr val="0B0C0C"/>
              </a:solidFill>
              <a:latin typeface="GDS Transport"/>
            </a:endParaRPr>
          </a:p>
          <a:p>
            <a:pPr marL="0" indent="0">
              <a:buNone/>
            </a:pPr>
            <a:r>
              <a:rPr lang="en-GB">
                <a:solidFill>
                  <a:srgbClr val="0B0C0C"/>
                </a:solidFill>
                <a:latin typeface="GDS Transport"/>
              </a:rPr>
              <a:t>DSIT (Department for Science, Innovation and Technology) estimate a total of 11,600 new cyber professionals are required each year: 6800 to meet new demand and 4800 to replace those exiting the sector. A total of 8100 individuals entered the workforce in 2023 leaving a shortfall of 3500. </a:t>
            </a:r>
          </a:p>
          <a:p>
            <a:endParaRPr lang="en-GB"/>
          </a:p>
        </p:txBody>
      </p:sp>
      <p:sp>
        <p:nvSpPr>
          <p:cNvPr id="4" name="Title 3">
            <a:extLst>
              <a:ext uri="{FF2B5EF4-FFF2-40B4-BE49-F238E27FC236}">
                <a16:creationId xmlns:a16="http://schemas.microsoft.com/office/drawing/2014/main" id="{10612068-7CF7-2827-EC03-4DB102775F03}"/>
              </a:ext>
            </a:extLst>
          </p:cNvPr>
          <p:cNvSpPr>
            <a:spLocks noGrp="1"/>
          </p:cNvSpPr>
          <p:nvPr>
            <p:ph type="title"/>
          </p:nvPr>
        </p:nvSpPr>
        <p:spPr/>
        <p:txBody>
          <a:bodyPr/>
          <a:lstStyle/>
          <a:p>
            <a:r>
              <a:rPr lang="en-GB"/>
              <a:t>Context</a:t>
            </a:r>
          </a:p>
        </p:txBody>
      </p:sp>
    </p:spTree>
    <p:extLst>
      <p:ext uri="{BB962C8B-B14F-4D97-AF65-F5344CB8AC3E}">
        <p14:creationId xmlns:p14="http://schemas.microsoft.com/office/powerpoint/2010/main" val="238883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1AA65-E937-22F8-C51B-E41D75199B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1A905-93F1-14DD-ACC7-38F3FC23171F}"/>
              </a:ext>
            </a:extLst>
          </p:cNvPr>
          <p:cNvSpPr>
            <a:spLocks noGrp="1"/>
          </p:cNvSpPr>
          <p:nvPr>
            <p:ph type="ctrTitle"/>
          </p:nvPr>
        </p:nvSpPr>
        <p:spPr>
          <a:xfrm>
            <a:off x="225911" y="505326"/>
            <a:ext cx="6917167" cy="3004637"/>
          </a:xfrm>
        </p:spPr>
        <p:txBody>
          <a:bodyPr/>
          <a:lstStyle/>
          <a:p>
            <a:pPr marL="0" indent="0">
              <a:buNone/>
            </a:pPr>
            <a:r>
              <a:rPr lang="en-GB" sz="6600">
                <a:solidFill>
                  <a:srgbClr val="003087"/>
                </a:solidFill>
              </a:rPr>
              <a:t>The Apprentice perspective</a:t>
            </a:r>
          </a:p>
        </p:txBody>
      </p:sp>
      <p:sp>
        <p:nvSpPr>
          <p:cNvPr id="9" name="Text Placeholder 8">
            <a:extLst>
              <a:ext uri="{FF2B5EF4-FFF2-40B4-BE49-F238E27FC236}">
                <a16:creationId xmlns:a16="http://schemas.microsoft.com/office/drawing/2014/main" id="{271DE371-F0AA-AE6B-535C-4E4CC8993518}"/>
              </a:ext>
            </a:extLst>
          </p:cNvPr>
          <p:cNvSpPr>
            <a:spLocks noGrp="1"/>
          </p:cNvSpPr>
          <p:nvPr>
            <p:ph type="body" sz="quarter" idx="13"/>
          </p:nvPr>
        </p:nvSpPr>
        <p:spPr>
          <a:xfrm>
            <a:off x="432000" y="4715004"/>
            <a:ext cx="6259513" cy="1637670"/>
          </a:xfrm>
        </p:spPr>
        <p:txBody>
          <a:bodyPr>
            <a:normAutofit/>
          </a:bodyPr>
          <a:lstStyle/>
          <a:p>
            <a:pPr>
              <a:lnSpc>
                <a:spcPct val="120000"/>
              </a:lnSpc>
            </a:pPr>
            <a:r>
              <a:rPr lang="en-GB"/>
              <a:t>Presented by:</a:t>
            </a:r>
            <a:br>
              <a:rPr lang="en-GB"/>
            </a:br>
            <a:r>
              <a:rPr lang="en-GB"/>
              <a:t>– Pete </a:t>
            </a:r>
            <a:r>
              <a:rPr lang="en-GB" err="1"/>
              <a:t>Robinson,</a:t>
            </a:r>
            <a:r>
              <a:rPr lang="en-GB"/>
              <a:t> Regional Cyber Lead</a:t>
            </a:r>
          </a:p>
          <a:p>
            <a:pPr>
              <a:lnSpc>
                <a:spcPct val="120000"/>
              </a:lnSpc>
            </a:pPr>
            <a:endParaRPr lang="en-GB" b="1"/>
          </a:p>
        </p:txBody>
      </p:sp>
    </p:spTree>
    <p:extLst>
      <p:ext uri="{BB962C8B-B14F-4D97-AF65-F5344CB8AC3E}">
        <p14:creationId xmlns:p14="http://schemas.microsoft.com/office/powerpoint/2010/main" val="62001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6C723-9739-3B1A-8C9C-1AE2855A521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A3FCE8-41C6-37D9-8671-76CA9DEA5D92}"/>
              </a:ext>
            </a:extLst>
          </p:cNvPr>
          <p:cNvSpPr>
            <a:spLocks noGrp="1"/>
          </p:cNvSpPr>
          <p:nvPr>
            <p:ph idx="1"/>
          </p:nvPr>
        </p:nvSpPr>
        <p:spPr>
          <a:xfrm>
            <a:off x="432000" y="1297186"/>
            <a:ext cx="11088000" cy="4930813"/>
          </a:xfrm>
        </p:spPr>
        <p:txBody>
          <a:bodyPr/>
          <a:lstStyle/>
          <a:p>
            <a:pPr algn="ctr"/>
            <a:endParaRPr lang="en-GB">
              <a:solidFill>
                <a:schemeClr val="tx1"/>
              </a:solidFill>
            </a:endParaRPr>
          </a:p>
          <a:p>
            <a:pPr marL="342900" indent="-342900">
              <a:buFont typeface="Arial" panose="020B0604020202020204" pitchFamily="34" charset="0"/>
              <a:buChar char="•"/>
            </a:pPr>
            <a:r>
              <a:rPr lang="en-GB">
                <a:solidFill>
                  <a:schemeClr val="tx1"/>
                </a:solidFill>
              </a:rPr>
              <a:t>Completed a Level 4 Cyber Apprenticeship via the Civil Service between 2017-2019</a:t>
            </a:r>
          </a:p>
          <a:p>
            <a:pPr marL="1028700" lvl="1" indent="-342900"/>
            <a:r>
              <a:rPr lang="en-GB">
                <a:solidFill>
                  <a:schemeClr val="tx1"/>
                </a:solidFill>
              </a:rPr>
              <a:t>Sat within the National CSOC – Progressing into my Regional role</a:t>
            </a:r>
          </a:p>
          <a:p>
            <a:pPr marL="342900" indent="-342900">
              <a:buFont typeface="Arial" panose="020B0604020202020204" pitchFamily="34" charset="0"/>
              <a:buChar char="•"/>
            </a:pPr>
            <a:endParaRPr lang="en-GB">
              <a:solidFill>
                <a:schemeClr val="tx1"/>
              </a:solidFill>
            </a:endParaRPr>
          </a:p>
          <a:p>
            <a:pPr marL="342900" indent="-342900">
              <a:buFont typeface="Arial" panose="020B0604020202020204" pitchFamily="34" charset="0"/>
              <a:buChar char="•"/>
            </a:pPr>
            <a:r>
              <a:rPr lang="en-GB">
                <a:solidFill>
                  <a:schemeClr val="tx1"/>
                </a:solidFill>
              </a:rPr>
              <a:t>Covered topics such a Networking, Malware analysis and Pen-testing </a:t>
            </a:r>
          </a:p>
          <a:p>
            <a:pPr marL="342900" indent="-342900">
              <a:buFont typeface="Arial" panose="020B0604020202020204" pitchFamily="34" charset="0"/>
              <a:buChar char="•"/>
            </a:pPr>
            <a:endParaRPr lang="en-GB">
              <a:solidFill>
                <a:schemeClr val="tx1"/>
              </a:solidFill>
            </a:endParaRPr>
          </a:p>
          <a:p>
            <a:pPr marL="342900" indent="-342900">
              <a:buFont typeface="Arial" panose="020B0604020202020204" pitchFamily="34" charset="0"/>
              <a:buChar char="•"/>
            </a:pPr>
            <a:r>
              <a:rPr lang="en-GB">
                <a:solidFill>
                  <a:schemeClr val="tx1"/>
                </a:solidFill>
              </a:rPr>
              <a:t>Set up to do qualifications such as Security+ and Network+ alongside Apprenticeship.</a:t>
            </a:r>
          </a:p>
          <a:p>
            <a:pPr marL="342900" indent="-342900">
              <a:buFont typeface="Arial" panose="020B0604020202020204" pitchFamily="34" charset="0"/>
              <a:buChar char="•"/>
            </a:pPr>
            <a:endParaRPr lang="en-GB">
              <a:solidFill>
                <a:schemeClr val="tx1"/>
              </a:solidFill>
            </a:endParaRPr>
          </a:p>
          <a:p>
            <a:pPr marL="342900" indent="-342900">
              <a:buFont typeface="Arial" panose="020B0604020202020204" pitchFamily="34" charset="0"/>
              <a:buChar char="•"/>
            </a:pPr>
            <a:r>
              <a:rPr lang="en-GB">
                <a:solidFill>
                  <a:schemeClr val="tx1"/>
                </a:solidFill>
              </a:rPr>
              <a:t>20% off the job (1 day a week) gave me enough time to do my projects and course work.</a:t>
            </a:r>
          </a:p>
          <a:p>
            <a:pPr marL="342900" indent="-342900">
              <a:buFont typeface="Arial" panose="020B0604020202020204" pitchFamily="34" charset="0"/>
              <a:buChar char="•"/>
            </a:pPr>
            <a:endParaRPr lang="en-GB">
              <a:solidFill>
                <a:schemeClr val="tx1"/>
              </a:solidFill>
            </a:endParaRPr>
          </a:p>
          <a:p>
            <a:pPr marL="342900" indent="-342900">
              <a:buFont typeface="Arial" panose="020B0604020202020204" pitchFamily="34" charset="0"/>
              <a:buChar char="•"/>
            </a:pPr>
            <a:endParaRPr lang="en-GB">
              <a:solidFill>
                <a:schemeClr val="tx1"/>
              </a:solidFill>
            </a:endParaRPr>
          </a:p>
          <a:p>
            <a:pPr marL="342900" indent="-342900">
              <a:buFont typeface="Arial" panose="020B0604020202020204" pitchFamily="34" charset="0"/>
              <a:buChar char="•"/>
            </a:pPr>
            <a:endParaRPr lang="en-GB">
              <a:solidFill>
                <a:schemeClr val="tx1"/>
              </a:solidFill>
            </a:endParaRPr>
          </a:p>
          <a:p>
            <a:pPr marL="342900" indent="-342900">
              <a:buFont typeface="Arial" panose="020B0604020202020204" pitchFamily="34" charset="0"/>
              <a:buChar char="•"/>
            </a:pPr>
            <a:endParaRPr lang="en-GB">
              <a:solidFill>
                <a:schemeClr val="tx1"/>
              </a:solidFill>
            </a:endParaRPr>
          </a:p>
          <a:p>
            <a:endParaRPr lang="en-GB">
              <a:solidFill>
                <a:schemeClr val="tx1"/>
              </a:solidFill>
            </a:endParaRPr>
          </a:p>
        </p:txBody>
      </p:sp>
      <p:sp>
        <p:nvSpPr>
          <p:cNvPr id="4" name="Title 3">
            <a:extLst>
              <a:ext uri="{FF2B5EF4-FFF2-40B4-BE49-F238E27FC236}">
                <a16:creationId xmlns:a16="http://schemas.microsoft.com/office/drawing/2014/main" id="{FF46E5E1-78B5-B3D7-72E5-8FCC5C137F63}"/>
              </a:ext>
            </a:extLst>
          </p:cNvPr>
          <p:cNvSpPr>
            <a:spLocks noGrp="1"/>
          </p:cNvSpPr>
          <p:nvPr>
            <p:ph type="title"/>
          </p:nvPr>
        </p:nvSpPr>
        <p:spPr/>
        <p:txBody>
          <a:bodyPr>
            <a:normAutofit/>
          </a:bodyPr>
          <a:lstStyle/>
          <a:p>
            <a:r>
              <a:rPr lang="en-GB"/>
              <a:t>My Journey </a:t>
            </a:r>
          </a:p>
        </p:txBody>
      </p:sp>
    </p:spTree>
    <p:extLst>
      <p:ext uri="{BB962C8B-B14F-4D97-AF65-F5344CB8AC3E}">
        <p14:creationId xmlns:p14="http://schemas.microsoft.com/office/powerpoint/2010/main" val="325052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561DE-21C8-693F-EF6F-79036D83E7E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9D4DF5-8C9C-8338-D7FF-B38E2420E20E}"/>
              </a:ext>
            </a:extLst>
          </p:cNvPr>
          <p:cNvSpPr>
            <a:spLocks noGrp="1"/>
          </p:cNvSpPr>
          <p:nvPr>
            <p:ph idx="1"/>
          </p:nvPr>
        </p:nvSpPr>
        <p:spPr>
          <a:xfrm>
            <a:off x="166957" y="1356821"/>
            <a:ext cx="11088000" cy="4930813"/>
          </a:xfrm>
        </p:spPr>
        <p:txBody>
          <a:bodyPr/>
          <a:lstStyle/>
          <a:p>
            <a:pPr>
              <a:buNone/>
            </a:pPr>
            <a:endParaRPr lang="en-GB">
              <a:solidFill>
                <a:schemeClr val="tx1"/>
              </a:solidFill>
            </a:endParaRPr>
          </a:p>
          <a:p>
            <a:pPr marL="342900" indent="-342900">
              <a:buFont typeface="Arial" panose="020B0604020202020204" pitchFamily="34" charset="0"/>
              <a:buChar char="•"/>
            </a:pPr>
            <a:r>
              <a:rPr lang="en-GB">
                <a:solidFill>
                  <a:schemeClr val="tx1"/>
                </a:solidFill>
              </a:rPr>
              <a:t>Content supported my knowledge when securing NHS Digitals Systems, along monitoring the wider NHS.</a:t>
            </a:r>
          </a:p>
          <a:p>
            <a:pPr>
              <a:buNone/>
            </a:pPr>
            <a:r>
              <a:rPr lang="en-GB">
                <a:solidFill>
                  <a:schemeClr val="tx1"/>
                </a:solidFill>
              </a:rPr>
              <a:t> </a:t>
            </a:r>
          </a:p>
          <a:p>
            <a:pPr marL="342900" indent="-342900">
              <a:buFont typeface="Arial" panose="020B0604020202020204" pitchFamily="34" charset="0"/>
              <a:buChar char="•"/>
            </a:pPr>
            <a:r>
              <a:rPr lang="en-GB">
                <a:solidFill>
                  <a:schemeClr val="tx1"/>
                </a:solidFill>
              </a:rPr>
              <a:t>Networking with like-minded Cyber professionals (Within the NHS providing even more benefit)</a:t>
            </a:r>
          </a:p>
          <a:p>
            <a:pPr lvl="1"/>
            <a:r>
              <a:rPr lang="en-GB">
                <a:solidFill>
                  <a:schemeClr val="tx1"/>
                </a:solidFill>
              </a:rPr>
              <a:t> Helping with course work, people you wouldn't have got to meet otherwise. Networking for future progression.</a:t>
            </a:r>
          </a:p>
          <a:p>
            <a:pPr>
              <a:buNone/>
            </a:pPr>
            <a:r>
              <a:rPr lang="en-GB">
                <a:solidFill>
                  <a:schemeClr val="tx1"/>
                </a:solidFill>
              </a:rPr>
              <a:t> </a:t>
            </a:r>
          </a:p>
          <a:p>
            <a:pPr marL="342900" indent="-342900">
              <a:buFont typeface="Arial" panose="020B0604020202020204" pitchFamily="34" charset="0"/>
              <a:buChar char="•"/>
            </a:pPr>
            <a:r>
              <a:rPr lang="en-GB">
                <a:solidFill>
                  <a:schemeClr val="tx1"/>
                </a:solidFill>
              </a:rPr>
              <a:t>Apprenticeship Projects often add a real value to Organisations alongside meeting requirements.</a:t>
            </a:r>
          </a:p>
        </p:txBody>
      </p:sp>
      <p:sp>
        <p:nvSpPr>
          <p:cNvPr id="4" name="Title 3">
            <a:extLst>
              <a:ext uri="{FF2B5EF4-FFF2-40B4-BE49-F238E27FC236}">
                <a16:creationId xmlns:a16="http://schemas.microsoft.com/office/drawing/2014/main" id="{19C7103D-D4B1-5D06-3C18-268199531DCF}"/>
              </a:ext>
            </a:extLst>
          </p:cNvPr>
          <p:cNvSpPr>
            <a:spLocks noGrp="1"/>
          </p:cNvSpPr>
          <p:nvPr>
            <p:ph type="title"/>
          </p:nvPr>
        </p:nvSpPr>
        <p:spPr/>
        <p:txBody>
          <a:bodyPr>
            <a:normAutofit/>
          </a:bodyPr>
          <a:lstStyle/>
          <a:p>
            <a:r>
              <a:rPr lang="en-GB"/>
              <a:t>The Benefits I’ve gained from the apprenticeship </a:t>
            </a:r>
          </a:p>
        </p:txBody>
      </p:sp>
    </p:spTree>
    <p:extLst>
      <p:ext uri="{BB962C8B-B14F-4D97-AF65-F5344CB8AC3E}">
        <p14:creationId xmlns:p14="http://schemas.microsoft.com/office/powerpoint/2010/main" val="309724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D2750-9B28-2AA6-2E71-DA207E8916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09BC251-F97D-83BF-CC5A-B33798E563F2}"/>
              </a:ext>
            </a:extLst>
          </p:cNvPr>
          <p:cNvSpPr>
            <a:spLocks noGrp="1"/>
          </p:cNvSpPr>
          <p:nvPr>
            <p:ph type="title"/>
          </p:nvPr>
        </p:nvSpPr>
        <p:spPr/>
        <p:txBody>
          <a:bodyPr>
            <a:normAutofit/>
          </a:bodyPr>
          <a:lstStyle/>
          <a:p>
            <a:r>
              <a:rPr lang="en-GB"/>
              <a:t>My Co-</a:t>
            </a:r>
            <a:r>
              <a:rPr lang="en-GB" err="1"/>
              <a:t>hort</a:t>
            </a:r>
            <a:r>
              <a:rPr lang="en-GB"/>
              <a:t>  </a:t>
            </a:r>
          </a:p>
        </p:txBody>
      </p:sp>
      <p:pic>
        <p:nvPicPr>
          <p:cNvPr id="1026" name="Picture 2" descr="A group of people standing in a room&#10;&#10;Description automatically generated">
            <a:extLst>
              <a:ext uri="{FF2B5EF4-FFF2-40B4-BE49-F238E27FC236}">
                <a16:creationId xmlns:a16="http://schemas.microsoft.com/office/drawing/2014/main" id="{E7C116AC-94D0-4D52-07CC-7F17967E7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94" y="1124466"/>
            <a:ext cx="6818365" cy="511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23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33C1-B7C1-EB8F-708B-27944DE0A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5CC52F-838D-2C1E-916C-309A1D266113}"/>
              </a:ext>
            </a:extLst>
          </p:cNvPr>
          <p:cNvSpPr>
            <a:spLocks noGrp="1"/>
          </p:cNvSpPr>
          <p:nvPr>
            <p:ph type="ctrTitle"/>
          </p:nvPr>
        </p:nvSpPr>
        <p:spPr>
          <a:xfrm>
            <a:off x="137531" y="921305"/>
            <a:ext cx="6712719" cy="2507695"/>
          </a:xfrm>
        </p:spPr>
        <p:txBody>
          <a:bodyPr/>
          <a:lstStyle/>
          <a:p>
            <a:pPr marL="0" indent="0">
              <a:buNone/>
            </a:pPr>
            <a:r>
              <a:rPr lang="en-GB" sz="6600">
                <a:solidFill>
                  <a:srgbClr val="003087"/>
                </a:solidFill>
              </a:rPr>
              <a:t>Any questions?</a:t>
            </a:r>
          </a:p>
        </p:txBody>
      </p:sp>
      <p:sp>
        <p:nvSpPr>
          <p:cNvPr id="9" name="Text Placeholder 8">
            <a:extLst>
              <a:ext uri="{FF2B5EF4-FFF2-40B4-BE49-F238E27FC236}">
                <a16:creationId xmlns:a16="http://schemas.microsoft.com/office/drawing/2014/main" id="{9CFBEF08-6F15-84CA-B475-3C71BC9486C2}"/>
              </a:ext>
            </a:extLst>
          </p:cNvPr>
          <p:cNvSpPr>
            <a:spLocks noGrp="1"/>
          </p:cNvSpPr>
          <p:nvPr>
            <p:ph type="body" sz="quarter" idx="13"/>
          </p:nvPr>
        </p:nvSpPr>
        <p:spPr>
          <a:xfrm>
            <a:off x="432000" y="5760000"/>
            <a:ext cx="6259513" cy="592674"/>
          </a:xfrm>
        </p:spPr>
        <p:txBody>
          <a:bodyPr>
            <a:normAutofit/>
          </a:bodyPr>
          <a:lstStyle/>
          <a:p>
            <a:pPr>
              <a:lnSpc>
                <a:spcPct val="120000"/>
              </a:lnSpc>
            </a:pPr>
            <a:endParaRPr lang="en-GB" b="1"/>
          </a:p>
        </p:txBody>
      </p:sp>
      <p:sp>
        <p:nvSpPr>
          <p:cNvPr id="5" name="Subtitle 4">
            <a:extLst>
              <a:ext uri="{FF2B5EF4-FFF2-40B4-BE49-F238E27FC236}">
                <a16:creationId xmlns:a16="http://schemas.microsoft.com/office/drawing/2014/main" id="{8C7561B4-8F59-BA0E-C0DB-6B82DFC67CC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81536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3CDC4-0A48-94E8-DFE2-10B4FA4713F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F3C0D-2E28-82A8-A06F-00C26678DB1F}"/>
              </a:ext>
            </a:extLst>
          </p:cNvPr>
          <p:cNvSpPr>
            <a:spLocks noGrp="1"/>
          </p:cNvSpPr>
          <p:nvPr>
            <p:ph idx="1"/>
          </p:nvPr>
        </p:nvSpPr>
        <p:spPr>
          <a:xfrm>
            <a:off x="432000" y="1647371"/>
            <a:ext cx="11088000" cy="4580628"/>
          </a:xfrm>
        </p:spPr>
        <p:txBody>
          <a:bodyPr/>
          <a:lstStyle/>
          <a:p>
            <a:r>
              <a:rPr lang="en-GB"/>
              <a:t>During a survey undertaken last year, it was identified that training is needed for those not from cyber backgrounds who now find themselves in cyber </a:t>
            </a:r>
          </a:p>
          <a:p>
            <a:r>
              <a:rPr lang="en-GB"/>
              <a:t>Access to accredited learning is limited for many NHS cyber professionals due to budget constraints</a:t>
            </a:r>
          </a:p>
          <a:p>
            <a:r>
              <a:rPr lang="en-GB"/>
              <a:t>Cyber professionals fear not keeping up with industry developments</a:t>
            </a:r>
          </a:p>
          <a:p>
            <a:r>
              <a:rPr lang="en-GB"/>
              <a:t>In a recent survey of NHS organisations, when asked how easy it is to recruit cyber professionals, 100% rated it either “somewhat difficult “or “extremely difficult”</a:t>
            </a:r>
          </a:p>
          <a:p>
            <a:r>
              <a:rPr lang="en-GB"/>
              <a:t>Bands 6-8a were cited as the most difficult to recruit to</a:t>
            </a:r>
          </a:p>
          <a:p>
            <a:r>
              <a:rPr lang="en-GB"/>
              <a:t>Candidates with relevant experience are particularly hard to find</a:t>
            </a:r>
          </a:p>
          <a:p>
            <a:endParaRPr lang="en-GB"/>
          </a:p>
          <a:p>
            <a:r>
              <a:rPr lang="en-GB"/>
              <a:t>There are a number of cyber apprenticeships and suppliers available to you</a:t>
            </a:r>
          </a:p>
          <a:p>
            <a:endParaRPr lang="en-GB"/>
          </a:p>
          <a:p>
            <a:endParaRPr lang="en-GB"/>
          </a:p>
        </p:txBody>
      </p:sp>
      <p:sp>
        <p:nvSpPr>
          <p:cNvPr id="4" name="Title 3">
            <a:extLst>
              <a:ext uri="{FF2B5EF4-FFF2-40B4-BE49-F238E27FC236}">
                <a16:creationId xmlns:a16="http://schemas.microsoft.com/office/drawing/2014/main" id="{42D7D478-21B7-DC84-F649-FB2C6A3A7FF2}"/>
              </a:ext>
            </a:extLst>
          </p:cNvPr>
          <p:cNvSpPr>
            <a:spLocks noGrp="1"/>
          </p:cNvSpPr>
          <p:nvPr>
            <p:ph type="title"/>
          </p:nvPr>
        </p:nvSpPr>
        <p:spPr/>
        <p:txBody>
          <a:bodyPr/>
          <a:lstStyle/>
          <a:p>
            <a:r>
              <a:rPr lang="en-GB"/>
              <a:t>Evidence</a:t>
            </a:r>
          </a:p>
        </p:txBody>
      </p:sp>
    </p:spTree>
    <p:extLst>
      <p:ext uri="{BB962C8B-B14F-4D97-AF65-F5344CB8AC3E}">
        <p14:creationId xmlns:p14="http://schemas.microsoft.com/office/powerpoint/2010/main" val="226311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CC41D-BBA8-7CED-3A3B-E6427B8F73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B54EC-C8D3-2D7B-0592-FE5D80169700}"/>
              </a:ext>
            </a:extLst>
          </p:cNvPr>
          <p:cNvSpPr>
            <a:spLocks noGrp="1"/>
          </p:cNvSpPr>
          <p:nvPr>
            <p:ph type="ctrTitle"/>
          </p:nvPr>
        </p:nvSpPr>
        <p:spPr>
          <a:xfrm>
            <a:off x="225911" y="505326"/>
            <a:ext cx="6917167" cy="3004637"/>
          </a:xfrm>
        </p:spPr>
        <p:txBody>
          <a:bodyPr/>
          <a:lstStyle/>
          <a:p>
            <a:pPr marL="0" indent="0">
              <a:buNone/>
            </a:pPr>
            <a:r>
              <a:rPr lang="en-GB" sz="6600">
                <a:solidFill>
                  <a:srgbClr val="003087"/>
                </a:solidFill>
              </a:rPr>
              <a:t>Cyber Security  Apprenticeship</a:t>
            </a:r>
          </a:p>
        </p:txBody>
      </p:sp>
      <p:sp>
        <p:nvSpPr>
          <p:cNvPr id="9" name="Text Placeholder 8">
            <a:extLst>
              <a:ext uri="{FF2B5EF4-FFF2-40B4-BE49-F238E27FC236}">
                <a16:creationId xmlns:a16="http://schemas.microsoft.com/office/drawing/2014/main" id="{7E63E019-4DF0-4C94-F8A0-91E7B5DA0A82}"/>
              </a:ext>
            </a:extLst>
          </p:cNvPr>
          <p:cNvSpPr>
            <a:spLocks noGrp="1"/>
          </p:cNvSpPr>
          <p:nvPr>
            <p:ph type="body" sz="quarter" idx="13"/>
          </p:nvPr>
        </p:nvSpPr>
        <p:spPr>
          <a:xfrm>
            <a:off x="432000" y="4715004"/>
            <a:ext cx="6259513" cy="1637670"/>
          </a:xfrm>
        </p:spPr>
        <p:txBody>
          <a:bodyPr>
            <a:normAutofit fontScale="70000" lnSpcReduction="20000"/>
          </a:bodyPr>
          <a:lstStyle/>
          <a:p>
            <a:pPr>
              <a:lnSpc>
                <a:spcPct val="120000"/>
              </a:lnSpc>
            </a:pPr>
            <a:r>
              <a:rPr lang="en-GB"/>
              <a:t>Presented by:</a:t>
            </a:r>
            <a:br>
              <a:rPr lang="en-GB"/>
            </a:br>
            <a:r>
              <a:rPr lang="en-GB" b="1"/>
              <a:t>Liz Sahu – Apprenticeship Lead (Cyber Security Workforce)</a:t>
            </a:r>
          </a:p>
          <a:p>
            <a:pPr>
              <a:lnSpc>
                <a:spcPct val="120000"/>
              </a:lnSpc>
            </a:pPr>
            <a:r>
              <a:rPr lang="en-GB" b="1"/>
              <a:t>NHS England</a:t>
            </a:r>
          </a:p>
          <a:p>
            <a:pPr>
              <a:lnSpc>
                <a:spcPct val="120000"/>
              </a:lnSpc>
            </a:pPr>
            <a:endParaRPr lang="en-GB" b="1"/>
          </a:p>
          <a:p>
            <a:pPr>
              <a:lnSpc>
                <a:spcPct val="120000"/>
              </a:lnSpc>
            </a:pPr>
            <a:r>
              <a:rPr lang="en-GB" b="1">
                <a:hlinkClick r:id="rId3"/>
              </a:rPr>
              <a:t>Liz.sahu1@nhs.net</a:t>
            </a:r>
            <a:endParaRPr lang="en-GB" b="1"/>
          </a:p>
          <a:p>
            <a:pPr>
              <a:lnSpc>
                <a:spcPct val="120000"/>
              </a:lnSpc>
            </a:pPr>
            <a:r>
              <a:rPr lang="en-GB" b="1"/>
              <a:t>07734629556</a:t>
            </a:r>
          </a:p>
        </p:txBody>
      </p:sp>
      <p:sp>
        <p:nvSpPr>
          <p:cNvPr id="5" name="Subtitle 4">
            <a:extLst>
              <a:ext uri="{FF2B5EF4-FFF2-40B4-BE49-F238E27FC236}">
                <a16:creationId xmlns:a16="http://schemas.microsoft.com/office/drawing/2014/main" id="{316F93A6-4214-4EAE-C150-A7405E91F548}"/>
              </a:ext>
            </a:extLst>
          </p:cNvPr>
          <p:cNvSpPr>
            <a:spLocks noGrp="1"/>
          </p:cNvSpPr>
          <p:nvPr>
            <p:ph type="subTitle" idx="1"/>
          </p:nvPr>
        </p:nvSpPr>
        <p:spPr>
          <a:xfrm>
            <a:off x="225911" y="3690037"/>
            <a:ext cx="7834896" cy="1024967"/>
          </a:xfrm>
        </p:spPr>
        <p:txBody>
          <a:bodyPr/>
          <a:lstStyle/>
          <a:p>
            <a:r>
              <a:rPr lang="en-GB"/>
              <a:t>Level 4</a:t>
            </a:r>
          </a:p>
        </p:txBody>
      </p:sp>
    </p:spTree>
    <p:extLst>
      <p:ext uri="{BB962C8B-B14F-4D97-AF65-F5344CB8AC3E}">
        <p14:creationId xmlns:p14="http://schemas.microsoft.com/office/powerpoint/2010/main" val="244992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4FB8B-3894-0B35-1655-7436AF008EA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5952F3-B855-01A0-D09F-85DA5DB4EBE3}"/>
              </a:ext>
            </a:extLst>
          </p:cNvPr>
          <p:cNvSpPr>
            <a:spLocks noGrp="1"/>
          </p:cNvSpPr>
          <p:nvPr>
            <p:ph idx="1"/>
          </p:nvPr>
        </p:nvSpPr>
        <p:spPr>
          <a:xfrm>
            <a:off x="432000" y="1297186"/>
            <a:ext cx="11088000" cy="4930813"/>
          </a:xfrm>
        </p:spPr>
        <p:txBody>
          <a:bodyPr/>
          <a:lstStyle/>
          <a:p>
            <a:pPr algn="ctr"/>
            <a:endParaRPr lang="en-GB">
              <a:solidFill>
                <a:schemeClr val="tx1"/>
              </a:solidFill>
            </a:endParaRPr>
          </a:p>
          <a:p>
            <a:r>
              <a:rPr lang="en-GB">
                <a:solidFill>
                  <a:schemeClr val="tx1"/>
                </a:solidFill>
              </a:rPr>
              <a:t>NHS England is seeking to attract and retain our cyber workforce in the NHS</a:t>
            </a:r>
            <a:br>
              <a:rPr lang="en-GB">
                <a:solidFill>
                  <a:schemeClr val="tx1"/>
                </a:solidFill>
              </a:rPr>
            </a:br>
            <a:endParaRPr lang="en-GB">
              <a:solidFill>
                <a:schemeClr val="tx1"/>
              </a:solidFill>
            </a:endParaRPr>
          </a:p>
          <a:p>
            <a:r>
              <a:rPr lang="en-GB">
                <a:solidFill>
                  <a:schemeClr val="tx1"/>
                </a:solidFill>
              </a:rPr>
              <a:t>Apprenticeships can help…</a:t>
            </a:r>
          </a:p>
          <a:p>
            <a:endParaRPr lang="en-GB">
              <a:solidFill>
                <a:schemeClr val="tx1"/>
              </a:solidFill>
            </a:endParaRPr>
          </a:p>
          <a:p>
            <a:pPr marL="342900" indent="-342900">
              <a:buFont typeface="Arial" panose="020B0604020202020204" pitchFamily="34" charset="0"/>
              <a:buChar char="•"/>
            </a:pPr>
            <a:r>
              <a:rPr lang="en-GB">
                <a:solidFill>
                  <a:schemeClr val="tx1"/>
                </a:solidFill>
              </a:rPr>
              <a:t>Apprenticeships can start, and develop your whole cyber career</a:t>
            </a:r>
          </a:p>
          <a:p>
            <a:pPr marL="342900" indent="-342900">
              <a:buFont typeface="Arial" panose="020B0604020202020204" pitchFamily="34" charset="0"/>
              <a:buChar char="•"/>
            </a:pPr>
            <a:r>
              <a:rPr lang="en-GB">
                <a:solidFill>
                  <a:schemeClr val="tx1"/>
                </a:solidFill>
              </a:rPr>
              <a:t>Apprenticeships can be used to create a career pathway for cyber professionals (and other digital professions)</a:t>
            </a:r>
          </a:p>
          <a:p>
            <a:pPr marL="342900" indent="-342900">
              <a:buFont typeface="Arial" panose="020B0604020202020204" pitchFamily="34" charset="0"/>
              <a:buChar char="•"/>
            </a:pPr>
            <a:r>
              <a:rPr lang="en-GB">
                <a:solidFill>
                  <a:schemeClr val="tx1"/>
                </a:solidFill>
              </a:rPr>
              <a:t>The training cost of an apprenticeship is paid for by the apprenticeship levy (no payment needed from your departmental budget)</a:t>
            </a:r>
          </a:p>
          <a:p>
            <a:pPr marL="342900" indent="-342900">
              <a:buFont typeface="Arial" panose="020B0604020202020204" pitchFamily="34" charset="0"/>
              <a:buChar char="•"/>
            </a:pPr>
            <a:r>
              <a:rPr lang="en-GB">
                <a:solidFill>
                  <a:schemeClr val="tx1"/>
                </a:solidFill>
              </a:rPr>
              <a:t>Apprenticeship programmes can include industry qualifications in addition to the apprenticeship at no extra cost</a:t>
            </a:r>
          </a:p>
          <a:p>
            <a:pPr marL="342900" indent="-342900">
              <a:buFont typeface="Arial" panose="020B0604020202020204" pitchFamily="34" charset="0"/>
              <a:buChar char="•"/>
            </a:pPr>
            <a:endParaRPr lang="en-GB">
              <a:solidFill>
                <a:schemeClr val="tx1"/>
              </a:solidFill>
            </a:endParaRPr>
          </a:p>
          <a:p>
            <a:pPr marL="342900" indent="-342900">
              <a:buFont typeface="Arial" panose="020B0604020202020204" pitchFamily="34" charset="0"/>
              <a:buChar char="•"/>
            </a:pPr>
            <a:endParaRPr lang="en-GB">
              <a:solidFill>
                <a:schemeClr val="tx1"/>
              </a:solidFill>
            </a:endParaRPr>
          </a:p>
          <a:p>
            <a:endParaRPr lang="en-GB">
              <a:solidFill>
                <a:schemeClr val="tx1"/>
              </a:solidFill>
            </a:endParaRPr>
          </a:p>
        </p:txBody>
      </p:sp>
      <p:sp>
        <p:nvSpPr>
          <p:cNvPr id="4" name="Title 3">
            <a:extLst>
              <a:ext uri="{FF2B5EF4-FFF2-40B4-BE49-F238E27FC236}">
                <a16:creationId xmlns:a16="http://schemas.microsoft.com/office/drawing/2014/main" id="{E87A306E-A5D3-71C0-CE8D-5ABFDA56FF29}"/>
              </a:ext>
            </a:extLst>
          </p:cNvPr>
          <p:cNvSpPr>
            <a:spLocks noGrp="1"/>
          </p:cNvSpPr>
          <p:nvPr>
            <p:ph type="title"/>
          </p:nvPr>
        </p:nvSpPr>
        <p:spPr/>
        <p:txBody>
          <a:bodyPr>
            <a:normAutofit/>
          </a:bodyPr>
          <a:lstStyle/>
          <a:p>
            <a:r>
              <a:rPr lang="en-GB"/>
              <a:t>The NHS Cyber workforce… growing our own</a:t>
            </a:r>
          </a:p>
        </p:txBody>
      </p:sp>
    </p:spTree>
    <p:extLst>
      <p:ext uri="{BB962C8B-B14F-4D97-AF65-F5344CB8AC3E}">
        <p14:creationId xmlns:p14="http://schemas.microsoft.com/office/powerpoint/2010/main" val="247030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4A313-0EB8-9433-47E4-12521759B8DF}"/>
            </a:ext>
          </a:extLst>
        </p:cNvPr>
        <p:cNvGrpSpPr/>
        <p:nvPr/>
      </p:nvGrpSpPr>
      <p:grpSpPr>
        <a:xfrm>
          <a:off x="0" y="0"/>
          <a:ext cx="0" cy="0"/>
          <a:chOff x="0" y="0"/>
          <a:chExt cx="0" cy="0"/>
        </a:xfrm>
      </p:grpSpPr>
      <p:sp>
        <p:nvSpPr>
          <p:cNvPr id="17" name="Title 4">
            <a:extLst>
              <a:ext uri="{FF2B5EF4-FFF2-40B4-BE49-F238E27FC236}">
                <a16:creationId xmlns:a16="http://schemas.microsoft.com/office/drawing/2014/main" id="{B831B7CA-74FB-91F0-066B-AAE88C2B90EF}"/>
              </a:ext>
            </a:extLst>
          </p:cNvPr>
          <p:cNvSpPr>
            <a:spLocks noGrp="1"/>
          </p:cNvSpPr>
          <p:nvPr>
            <p:ph type="title"/>
          </p:nvPr>
        </p:nvSpPr>
        <p:spPr>
          <a:xfrm>
            <a:off x="432000" y="92597"/>
            <a:ext cx="11404154" cy="893339"/>
          </a:xfrm>
        </p:spPr>
        <p:txBody>
          <a:bodyPr/>
          <a:lstStyle/>
          <a:p>
            <a:r>
              <a:rPr lang="en-GB" spc="-40"/>
              <a:t>What is an apprenticeship?</a:t>
            </a:r>
          </a:p>
        </p:txBody>
      </p:sp>
      <p:sp>
        <p:nvSpPr>
          <p:cNvPr id="5" name="Content Placeholder 4">
            <a:extLst>
              <a:ext uri="{FF2B5EF4-FFF2-40B4-BE49-F238E27FC236}">
                <a16:creationId xmlns:a16="http://schemas.microsoft.com/office/drawing/2014/main" id="{DDED1050-B25E-99CB-43DF-29F94296DE98}"/>
              </a:ext>
            </a:extLst>
          </p:cNvPr>
          <p:cNvSpPr>
            <a:spLocks noGrp="1"/>
          </p:cNvSpPr>
          <p:nvPr>
            <p:ph idx="1"/>
          </p:nvPr>
        </p:nvSpPr>
        <p:spPr>
          <a:xfrm>
            <a:off x="432000" y="2114321"/>
            <a:ext cx="11088000" cy="4113678"/>
          </a:xfrm>
        </p:spPr>
        <p:txBody>
          <a:bodyPr>
            <a:normAutofit/>
          </a:bodyPr>
          <a:lstStyle/>
          <a:p>
            <a:pPr marL="342900" indent="-342900">
              <a:buFont typeface="Arial" panose="020B0604020202020204" pitchFamily="34" charset="0"/>
              <a:buChar char="•"/>
            </a:pPr>
            <a:endParaRPr lang="en-GB" sz="2400"/>
          </a:p>
          <a:p>
            <a:endParaRPr lang="en-GB" sz="2400"/>
          </a:p>
          <a:p>
            <a:endParaRPr lang="en-GB" sz="2400"/>
          </a:p>
          <a:p>
            <a:endParaRPr lang="en-GB" sz="2400"/>
          </a:p>
          <a:p>
            <a:endParaRPr lang="en-GB" sz="2400"/>
          </a:p>
          <a:p>
            <a:pPr>
              <a:lnSpc>
                <a:spcPct val="100000"/>
              </a:lnSpc>
              <a:spcAft>
                <a:spcPts val="1200"/>
              </a:spcAft>
              <a:buClr>
                <a:schemeClr val="accent6"/>
              </a:buClr>
            </a:pPr>
            <a:endParaRPr lang="en-GB" sz="2400"/>
          </a:p>
        </p:txBody>
      </p:sp>
      <p:pic>
        <p:nvPicPr>
          <p:cNvPr id="2" name="Picture 2" descr="H:\Marketing\Leaflet Components\leaflet A5 Program.jpg">
            <a:extLst>
              <a:ext uri="{FF2B5EF4-FFF2-40B4-BE49-F238E27FC236}">
                <a16:creationId xmlns:a16="http://schemas.microsoft.com/office/drawing/2014/main" id="{A4099726-7D03-0250-693E-08374558D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212" y="520862"/>
            <a:ext cx="4625788" cy="570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CD08565-6A95-1608-11E3-E7BAD5D590FD}"/>
              </a:ext>
            </a:extLst>
          </p:cNvPr>
          <p:cNvSpPr txBox="1"/>
          <p:nvPr/>
        </p:nvSpPr>
        <p:spPr>
          <a:xfrm>
            <a:off x="559397" y="1183048"/>
            <a:ext cx="6058304" cy="4062651"/>
          </a:xfrm>
          <a:prstGeom prst="rect">
            <a:avLst/>
          </a:prstGeom>
          <a:noFill/>
        </p:spPr>
        <p:txBody>
          <a:bodyPr wrap="square">
            <a:spAutoFit/>
          </a:bodyPr>
          <a:lstStyle/>
          <a:p>
            <a:pPr marL="285750" indent="-285750">
              <a:buFont typeface="Arial" panose="020B0604020202020204" pitchFamily="34" charset="0"/>
              <a:buChar char="•"/>
            </a:pPr>
            <a:r>
              <a:rPr lang="en-GB" sz="2000"/>
              <a:t>Hands-on experience alongside ‘off-the-job’ training</a:t>
            </a:r>
            <a:br>
              <a:rPr lang="en-GB" sz="2000"/>
            </a:br>
            <a:endParaRPr lang="en-GB" sz="2000"/>
          </a:p>
          <a:p>
            <a:pPr marL="285750" indent="-285750">
              <a:buFont typeface="Arial" panose="020B0604020202020204" pitchFamily="34" charset="0"/>
              <a:buChar char="•"/>
            </a:pPr>
            <a:r>
              <a:rPr lang="en-GB" sz="2000"/>
              <a:t>A full-time employee (30hrs+) would spend a minimum of 6hrs a wk ’off the job’ </a:t>
            </a:r>
            <a:br>
              <a:rPr lang="en-GB" sz="2000"/>
            </a:br>
            <a:endParaRPr lang="en-GB" sz="2000"/>
          </a:p>
          <a:p>
            <a:pPr marL="285750" indent="-285750">
              <a:buFont typeface="Arial" panose="020B0604020202020204" pitchFamily="34" charset="0"/>
              <a:buChar char="•"/>
            </a:pPr>
            <a:r>
              <a:rPr lang="en-GB" sz="2000"/>
              <a:t>Set timeframe between 1- 6 years</a:t>
            </a:r>
            <a:br>
              <a:rPr lang="en-GB" sz="2000"/>
            </a:br>
            <a:endParaRPr lang="en-GB" sz="2000"/>
          </a:p>
          <a:p>
            <a:pPr marL="285750" indent="-285750">
              <a:buFont typeface="Arial" panose="020B0604020202020204" pitchFamily="34" charset="0"/>
              <a:buChar char="•"/>
            </a:pPr>
            <a:r>
              <a:rPr lang="en-GB" sz="2000"/>
              <a:t>Open to everyone over the age of 16 years </a:t>
            </a:r>
            <a:br>
              <a:rPr lang="en-GB" sz="2000"/>
            </a:br>
            <a:endParaRPr lang="en-GB" sz="2000"/>
          </a:p>
          <a:p>
            <a:pPr marL="285750" indent="-285750">
              <a:buFont typeface="Arial" panose="020B0604020202020204" pitchFamily="34" charset="0"/>
              <a:buChar char="•"/>
            </a:pPr>
            <a:r>
              <a:rPr lang="en-GB" sz="2000"/>
              <a:t>Additional qualifications &amp; certifications including degrees may be included </a:t>
            </a:r>
            <a:br>
              <a:rPr lang="en-GB"/>
            </a:br>
            <a:endParaRPr lang="en-GB"/>
          </a:p>
        </p:txBody>
      </p:sp>
    </p:spTree>
    <p:extLst>
      <p:ext uri="{BB962C8B-B14F-4D97-AF65-F5344CB8AC3E}">
        <p14:creationId xmlns:p14="http://schemas.microsoft.com/office/powerpoint/2010/main" val="7076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A8B461-2BA1-E54C-5469-2B18E9CFEDA4}"/>
              </a:ext>
            </a:extLst>
          </p:cNvPr>
          <p:cNvSpPr>
            <a:spLocks noGrp="1"/>
          </p:cNvSpPr>
          <p:nvPr>
            <p:ph idx="1"/>
          </p:nvPr>
        </p:nvSpPr>
        <p:spPr>
          <a:xfrm>
            <a:off x="432000" y="796066"/>
            <a:ext cx="11088000" cy="5629934"/>
          </a:xfrm>
        </p:spPr>
        <p:txBody>
          <a:bodyPr>
            <a:normAutofit fontScale="92500" lnSpcReduction="20000"/>
          </a:bodyPr>
          <a:lstStyle/>
          <a:p>
            <a:pPr algn="ctr" defTabSz="342900"/>
            <a:r>
              <a:rPr lang="en-GB" sz="3600" b="1">
                <a:solidFill>
                  <a:prstClr val="black"/>
                </a:solidFill>
                <a:latin typeface="Arial"/>
              </a:rPr>
              <a:t>They are employer led… </a:t>
            </a:r>
            <a:r>
              <a:rPr lang="en-GB" sz="2800" b="1">
                <a:solidFill>
                  <a:prstClr val="black"/>
                </a:solidFill>
                <a:latin typeface="Arial"/>
              </a:rPr>
              <a:t>(i.e. led by you, the employer)</a:t>
            </a:r>
            <a:endParaRPr lang="en-GB" sz="2100" b="1">
              <a:solidFill>
                <a:prstClr val="black"/>
              </a:solidFill>
              <a:latin typeface="Arial"/>
            </a:endParaRPr>
          </a:p>
          <a:p>
            <a:pPr marL="285750" indent="-285750" defTabSz="342900">
              <a:buFont typeface="Arial" panose="020B0604020202020204" pitchFamily="34" charset="0"/>
              <a:buChar char="•"/>
            </a:pPr>
            <a:r>
              <a:rPr lang="en-GB" sz="2100">
                <a:solidFill>
                  <a:prstClr val="black"/>
                </a:solidFill>
                <a:latin typeface="Arial"/>
              </a:rPr>
              <a:t>Apprenticeship standards are </a:t>
            </a:r>
            <a:r>
              <a:rPr lang="en-GB" sz="2100">
                <a:solidFill>
                  <a:prstClr val="black"/>
                </a:solidFill>
                <a:highlight>
                  <a:srgbClr val="FFFF00"/>
                </a:highlight>
                <a:latin typeface="Arial"/>
              </a:rPr>
              <a:t>designed by employers </a:t>
            </a:r>
            <a:r>
              <a:rPr lang="en-GB" sz="2100">
                <a:solidFill>
                  <a:prstClr val="black"/>
                </a:solidFill>
                <a:latin typeface="Arial"/>
              </a:rPr>
              <a:t>and are </a:t>
            </a:r>
            <a:r>
              <a:rPr lang="en-GB" sz="2100" u="sng">
                <a:solidFill>
                  <a:prstClr val="black"/>
                </a:solidFill>
                <a:latin typeface="Arial"/>
              </a:rPr>
              <a:t>based on occupations </a:t>
            </a:r>
            <a:r>
              <a:rPr lang="en-GB" sz="2100">
                <a:solidFill>
                  <a:prstClr val="black"/>
                </a:solidFill>
                <a:latin typeface="Arial"/>
              </a:rPr>
              <a:t>i.e. cyber apprenticeship standards are based on the cyber occupations. They are regularly *reviewed by employers to ensure they still meet their needs </a:t>
            </a:r>
            <a:br>
              <a:rPr lang="en-GB" sz="2100">
                <a:solidFill>
                  <a:prstClr val="black"/>
                </a:solidFill>
                <a:latin typeface="Arial"/>
              </a:rPr>
            </a:br>
            <a:endParaRPr lang="en-GB" sz="2100" u="sng">
              <a:solidFill>
                <a:prstClr val="black"/>
              </a:solidFill>
              <a:latin typeface="Arial"/>
            </a:endParaRPr>
          </a:p>
          <a:p>
            <a:pPr marL="257175" indent="-257175" defTabSz="342900">
              <a:buFont typeface="Arial" panose="020B0604020202020204" pitchFamily="34" charset="0"/>
              <a:buChar char="•"/>
            </a:pPr>
            <a:r>
              <a:rPr lang="en-GB" sz="2100">
                <a:solidFill>
                  <a:prstClr val="black"/>
                </a:solidFill>
                <a:latin typeface="Arial"/>
              </a:rPr>
              <a:t>Apprenticeships meet the needs of your organisation as they are designed by organisations that require staff to have those skills (Trailblazer groups)</a:t>
            </a:r>
          </a:p>
          <a:p>
            <a:pPr defTabSz="342900"/>
            <a:endParaRPr lang="en-GB" sz="2100">
              <a:solidFill>
                <a:prstClr val="black"/>
              </a:solidFill>
              <a:latin typeface="Arial"/>
            </a:endParaRPr>
          </a:p>
          <a:p>
            <a:pPr marL="214130" indent="-214130" defTabSz="342900">
              <a:buFont typeface="Arial" panose="020B0604020202020204" pitchFamily="34" charset="0"/>
              <a:buChar char="•"/>
            </a:pPr>
            <a:r>
              <a:rPr lang="en-GB" sz="2100">
                <a:solidFill>
                  <a:prstClr val="black"/>
                </a:solidFill>
                <a:latin typeface="Arial"/>
              </a:rPr>
              <a:t>Apprenticeships offer</a:t>
            </a:r>
            <a:r>
              <a:rPr lang="en-GB" sz="2100">
                <a:solidFill>
                  <a:prstClr val="black"/>
                </a:solidFill>
                <a:highlight>
                  <a:srgbClr val="FFFF00"/>
                </a:highlight>
                <a:latin typeface="Arial"/>
              </a:rPr>
              <a:t> opportunities to upskill and develop current employees</a:t>
            </a:r>
            <a:r>
              <a:rPr lang="en-GB" sz="2100">
                <a:solidFill>
                  <a:prstClr val="black"/>
                </a:solidFill>
                <a:latin typeface="Arial"/>
              </a:rPr>
              <a:t>:</a:t>
            </a:r>
          </a:p>
          <a:p>
            <a:pPr marL="557030" lvl="1" indent="-214130" defTabSz="342900">
              <a:buFont typeface="Arial" panose="020B0604020202020204" pitchFamily="34" charset="0"/>
              <a:buChar char="•"/>
            </a:pPr>
            <a:r>
              <a:rPr lang="en-US" sz="2100">
                <a:solidFill>
                  <a:prstClr val="black"/>
                </a:solidFill>
                <a:latin typeface="Arial"/>
              </a:rPr>
              <a:t>Equip your current staff with the right skills</a:t>
            </a:r>
          </a:p>
          <a:p>
            <a:pPr marL="557030" lvl="1" indent="-214130" defTabSz="342900">
              <a:buFont typeface="Arial" panose="020B0604020202020204" pitchFamily="34" charset="0"/>
              <a:buChar char="•"/>
            </a:pPr>
            <a:r>
              <a:rPr lang="en-US" sz="2100">
                <a:solidFill>
                  <a:prstClr val="black"/>
                </a:solidFill>
                <a:latin typeface="Arial"/>
              </a:rPr>
              <a:t>Ensure your staff have</a:t>
            </a:r>
            <a:r>
              <a:rPr lang="en-US" sz="2100" b="1">
                <a:solidFill>
                  <a:prstClr val="black"/>
                </a:solidFill>
                <a:latin typeface="Arial"/>
              </a:rPr>
              <a:t> </a:t>
            </a:r>
            <a:r>
              <a:rPr lang="en-US" sz="2100">
                <a:solidFill>
                  <a:prstClr val="black"/>
                </a:solidFill>
                <a:latin typeface="Arial"/>
              </a:rPr>
              <a:t>the knowledge and skills to deliver new services &amp; support</a:t>
            </a:r>
            <a:br>
              <a:rPr lang="en-GB" sz="2100">
                <a:solidFill>
                  <a:prstClr val="black"/>
                </a:solidFill>
                <a:latin typeface="Arial"/>
              </a:rPr>
            </a:br>
            <a:endParaRPr lang="en-GB" sz="2100">
              <a:solidFill>
                <a:prstClr val="black"/>
              </a:solidFill>
              <a:latin typeface="Arial"/>
            </a:endParaRPr>
          </a:p>
          <a:p>
            <a:pPr marL="257180" lvl="1" indent="-257175" defTabSz="342900">
              <a:buFont typeface="Arial" panose="020B0604020202020204" pitchFamily="34" charset="0"/>
              <a:buChar char="•"/>
            </a:pPr>
            <a:r>
              <a:rPr lang="en-GB" sz="2100">
                <a:solidFill>
                  <a:prstClr val="black"/>
                </a:solidFill>
                <a:latin typeface="Arial"/>
              </a:rPr>
              <a:t>Apprenticeships can be used to recruit a diversified talent pool – i.e. those with few traditional qualifications</a:t>
            </a:r>
          </a:p>
          <a:p>
            <a:pPr marL="257180" lvl="1" indent="-257175" defTabSz="342900">
              <a:buFont typeface="Arial" panose="020B0604020202020204" pitchFamily="34" charset="0"/>
              <a:buChar char="•"/>
            </a:pPr>
            <a:endParaRPr lang="en-GB" sz="2100">
              <a:solidFill>
                <a:prstClr val="black"/>
              </a:solidFill>
              <a:latin typeface="Arial"/>
            </a:endParaRPr>
          </a:p>
          <a:p>
            <a:pPr marL="257180" lvl="1" indent="-257175" defTabSz="342900">
              <a:buFont typeface="Arial" panose="020B0604020202020204" pitchFamily="34" charset="0"/>
              <a:buChar char="•"/>
            </a:pPr>
            <a:r>
              <a:rPr lang="en-GB" sz="2100">
                <a:solidFill>
                  <a:prstClr val="black"/>
                </a:solidFill>
                <a:latin typeface="Arial"/>
              </a:rPr>
              <a:t>Apprenticeships </a:t>
            </a:r>
            <a:r>
              <a:rPr lang="en-GB" sz="2100">
                <a:solidFill>
                  <a:prstClr val="black"/>
                </a:solidFill>
                <a:highlight>
                  <a:srgbClr val="FFFF00"/>
                </a:highlight>
                <a:latin typeface="Arial"/>
              </a:rPr>
              <a:t>increase retention </a:t>
            </a:r>
            <a:r>
              <a:rPr lang="en-GB" sz="2100">
                <a:solidFill>
                  <a:prstClr val="black"/>
                </a:solidFill>
                <a:latin typeface="Arial"/>
              </a:rPr>
              <a:t>&amp; engagement</a:t>
            </a:r>
            <a:br>
              <a:rPr lang="en-GB" sz="2100">
                <a:solidFill>
                  <a:prstClr val="black"/>
                </a:solidFill>
                <a:latin typeface="Arial"/>
              </a:rPr>
            </a:br>
            <a:r>
              <a:rPr lang="en-GB" sz="1900">
                <a:solidFill>
                  <a:prstClr val="black"/>
                </a:solidFill>
                <a:latin typeface="Arial"/>
              </a:rPr>
              <a:t>(Nursing student attrition: 30% degree vs 3% degree apprenticeship)</a:t>
            </a:r>
          </a:p>
          <a:p>
            <a:pPr marL="257180" lvl="1" indent="-257175" defTabSz="342900">
              <a:buFont typeface="Arial" panose="020B0604020202020204" pitchFamily="34" charset="0"/>
              <a:buChar char="•"/>
            </a:pPr>
            <a:endParaRPr lang="en-GB" sz="1900">
              <a:solidFill>
                <a:prstClr val="black"/>
              </a:solidFill>
              <a:latin typeface="Arial"/>
            </a:endParaRPr>
          </a:p>
          <a:p>
            <a:pPr marL="5" lvl="1" defTabSz="342900"/>
            <a:endParaRPr lang="en-GB" sz="2100">
              <a:solidFill>
                <a:prstClr val="black"/>
              </a:solidFill>
              <a:latin typeface="Arial"/>
            </a:endParaRPr>
          </a:p>
          <a:p>
            <a:pPr marL="257180" lvl="1" indent="-257175" defTabSz="342900">
              <a:buFont typeface="Arial" panose="020B0604020202020204" pitchFamily="34" charset="0"/>
              <a:buChar char="•"/>
            </a:pPr>
            <a:r>
              <a:rPr lang="en-GB" sz="2100">
                <a:solidFill>
                  <a:prstClr val="black"/>
                </a:solidFill>
                <a:latin typeface="Arial"/>
              </a:rPr>
              <a:t>Support </a:t>
            </a:r>
            <a:r>
              <a:rPr lang="en-GB" sz="2100">
                <a:solidFill>
                  <a:prstClr val="black"/>
                </a:solidFill>
                <a:highlight>
                  <a:srgbClr val="FFFF00"/>
                </a:highlight>
                <a:latin typeface="Arial"/>
              </a:rPr>
              <a:t>career pathways </a:t>
            </a:r>
            <a:r>
              <a:rPr lang="en-GB" sz="2100">
                <a:solidFill>
                  <a:prstClr val="black"/>
                </a:solidFill>
                <a:latin typeface="Arial"/>
              </a:rPr>
              <a:t>– L3 Cyber            L4 Cyber             L6 Cyber (degree)</a:t>
            </a:r>
            <a:endParaRPr lang="en-GB" sz="2100"/>
          </a:p>
        </p:txBody>
      </p:sp>
      <p:sp>
        <p:nvSpPr>
          <p:cNvPr id="4" name="Title 3">
            <a:extLst>
              <a:ext uri="{FF2B5EF4-FFF2-40B4-BE49-F238E27FC236}">
                <a16:creationId xmlns:a16="http://schemas.microsoft.com/office/drawing/2014/main" id="{DBF7F660-21E2-2541-8B11-41CC0252CF5C}"/>
              </a:ext>
            </a:extLst>
          </p:cNvPr>
          <p:cNvSpPr>
            <a:spLocks noGrp="1"/>
          </p:cNvSpPr>
          <p:nvPr>
            <p:ph type="title"/>
          </p:nvPr>
        </p:nvSpPr>
        <p:spPr>
          <a:xfrm>
            <a:off x="432000" y="432000"/>
            <a:ext cx="11404154" cy="458432"/>
          </a:xfrm>
        </p:spPr>
        <p:txBody>
          <a:bodyPr>
            <a:normAutofit fontScale="90000"/>
          </a:bodyPr>
          <a:lstStyle/>
          <a:p>
            <a:r>
              <a:rPr lang="en-GB" sz="4000" b="1">
                <a:latin typeface="Arial"/>
              </a:rPr>
              <a:t>Why Apprenticeships?</a:t>
            </a:r>
            <a:br>
              <a:rPr lang="en-GB" sz="3600" b="1">
                <a:solidFill>
                  <a:srgbClr val="953735"/>
                </a:solidFill>
                <a:latin typeface="Arial"/>
              </a:rPr>
            </a:br>
            <a:endParaRPr lang="en-GB"/>
          </a:p>
        </p:txBody>
      </p:sp>
      <p:sp>
        <p:nvSpPr>
          <p:cNvPr id="5" name="Arrow: Right 4">
            <a:extLst>
              <a:ext uri="{FF2B5EF4-FFF2-40B4-BE49-F238E27FC236}">
                <a16:creationId xmlns:a16="http://schemas.microsoft.com/office/drawing/2014/main" id="{79050E08-48CF-837C-74C0-DAC4C534C6BC}"/>
              </a:ext>
            </a:extLst>
          </p:cNvPr>
          <p:cNvSpPr/>
          <p:nvPr/>
        </p:nvSpPr>
        <p:spPr>
          <a:xfrm>
            <a:off x="4795459" y="5931718"/>
            <a:ext cx="509286" cy="260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2DFB0DFA-BC8E-6531-6912-25242031EFE0}"/>
              </a:ext>
            </a:extLst>
          </p:cNvPr>
          <p:cNvSpPr/>
          <p:nvPr/>
        </p:nvSpPr>
        <p:spPr>
          <a:xfrm>
            <a:off x="6632614" y="5931717"/>
            <a:ext cx="509286" cy="2604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436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7D1D2-3F7F-8052-64B5-2D4BBA6AE6F8}"/>
              </a:ext>
            </a:extLst>
          </p:cNvPr>
          <p:cNvSpPr>
            <a:spLocks noGrp="1"/>
          </p:cNvSpPr>
          <p:nvPr>
            <p:ph type="title"/>
          </p:nvPr>
        </p:nvSpPr>
        <p:spPr>
          <a:xfrm>
            <a:off x="450293" y="442972"/>
            <a:ext cx="11257416" cy="988298"/>
          </a:xfrm>
        </p:spPr>
        <p:txBody>
          <a:bodyPr>
            <a:normAutofit/>
          </a:bodyPr>
          <a:lstStyle/>
          <a:p>
            <a:r>
              <a:rPr lang="en-GB"/>
              <a:t>Creating Cyber Career Pathways…using apprenticeships (&amp; T Levels)</a:t>
            </a:r>
          </a:p>
        </p:txBody>
      </p:sp>
      <p:sp>
        <p:nvSpPr>
          <p:cNvPr id="8" name="TextBox 7">
            <a:extLst>
              <a:ext uri="{FF2B5EF4-FFF2-40B4-BE49-F238E27FC236}">
                <a16:creationId xmlns:a16="http://schemas.microsoft.com/office/drawing/2014/main" id="{BDB8D0E1-B608-E4DB-E347-8B361E87E102}"/>
              </a:ext>
            </a:extLst>
          </p:cNvPr>
          <p:cNvSpPr txBox="1"/>
          <p:nvPr/>
        </p:nvSpPr>
        <p:spPr>
          <a:xfrm>
            <a:off x="6466270" y="1592369"/>
            <a:ext cx="1750165" cy="923330"/>
          </a:xfrm>
          <a:prstGeom prst="rect">
            <a:avLst/>
          </a:prstGeom>
          <a:noFill/>
        </p:spPr>
        <p:txBody>
          <a:bodyPr wrap="square">
            <a:spAutoFit/>
          </a:bodyPr>
          <a:lstStyle/>
          <a:p>
            <a:pPr algn="ctr"/>
            <a:r>
              <a:rPr lang="en-GB" sz="1800"/>
              <a:t>Level 6 Apprenticeship </a:t>
            </a:r>
          </a:p>
          <a:p>
            <a:pPr algn="ctr"/>
            <a:r>
              <a:rPr lang="en-GB" sz="1800"/>
              <a:t>(Degree level) </a:t>
            </a:r>
          </a:p>
        </p:txBody>
      </p:sp>
      <p:cxnSp>
        <p:nvCxnSpPr>
          <p:cNvPr id="9" name="Straight Connector 8">
            <a:extLst>
              <a:ext uri="{FF2B5EF4-FFF2-40B4-BE49-F238E27FC236}">
                <a16:creationId xmlns:a16="http://schemas.microsoft.com/office/drawing/2014/main" id="{5307EB40-C737-F334-022E-BB60155B0F9B}"/>
              </a:ext>
            </a:extLst>
          </p:cNvPr>
          <p:cNvCxnSpPr>
            <a:cxnSpLocks/>
          </p:cNvCxnSpPr>
          <p:nvPr/>
        </p:nvCxnSpPr>
        <p:spPr>
          <a:xfrm>
            <a:off x="8337973" y="2054034"/>
            <a:ext cx="0" cy="317836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0C08641-C3FF-1CF0-051C-26C95EB5349E}"/>
              </a:ext>
            </a:extLst>
          </p:cNvPr>
          <p:cNvSpPr/>
          <p:nvPr/>
        </p:nvSpPr>
        <p:spPr>
          <a:xfrm>
            <a:off x="4561384" y="4539983"/>
            <a:ext cx="1653886" cy="1428624"/>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Digital Forensic Technician </a:t>
            </a:r>
          </a:p>
          <a:p>
            <a:pPr algn="ctr"/>
            <a:r>
              <a:rPr lang="en-GB" sz="1400">
                <a:solidFill>
                  <a:schemeClr val="tx1"/>
                </a:solidFill>
              </a:rPr>
              <a:t>- 24 mths  </a:t>
            </a:r>
            <a:endParaRPr lang="en-GB" sz="900">
              <a:solidFill>
                <a:schemeClr val="tx1"/>
              </a:solidFill>
            </a:endParaRPr>
          </a:p>
        </p:txBody>
      </p:sp>
      <p:sp>
        <p:nvSpPr>
          <p:cNvPr id="12" name="TextBox 11">
            <a:extLst>
              <a:ext uri="{FF2B5EF4-FFF2-40B4-BE49-F238E27FC236}">
                <a16:creationId xmlns:a16="http://schemas.microsoft.com/office/drawing/2014/main" id="{D2285B8E-0CE3-46A8-9132-76BA38902CDB}"/>
              </a:ext>
            </a:extLst>
          </p:cNvPr>
          <p:cNvSpPr txBox="1"/>
          <p:nvPr/>
        </p:nvSpPr>
        <p:spPr>
          <a:xfrm>
            <a:off x="4544241" y="3706944"/>
            <a:ext cx="1750159" cy="646331"/>
          </a:xfrm>
          <a:prstGeom prst="rect">
            <a:avLst/>
          </a:prstGeom>
          <a:noFill/>
        </p:spPr>
        <p:txBody>
          <a:bodyPr wrap="square">
            <a:spAutoFit/>
          </a:bodyPr>
          <a:lstStyle/>
          <a:p>
            <a:r>
              <a:rPr lang="en-GB" sz="1800"/>
              <a:t>Level </a:t>
            </a:r>
            <a:r>
              <a:rPr lang="en-GB"/>
              <a:t>4 Apprenticeship</a:t>
            </a:r>
            <a:r>
              <a:rPr lang="en-GB" sz="1800"/>
              <a:t> </a:t>
            </a:r>
            <a:endParaRPr lang="en-GB"/>
          </a:p>
        </p:txBody>
      </p:sp>
      <p:cxnSp>
        <p:nvCxnSpPr>
          <p:cNvPr id="13" name="Straight Connector 12">
            <a:extLst>
              <a:ext uri="{FF2B5EF4-FFF2-40B4-BE49-F238E27FC236}">
                <a16:creationId xmlns:a16="http://schemas.microsoft.com/office/drawing/2014/main" id="{0E5474C2-D2E1-D1AE-8805-9C6C5E0731C8}"/>
              </a:ext>
            </a:extLst>
          </p:cNvPr>
          <p:cNvCxnSpPr>
            <a:cxnSpLocks/>
          </p:cNvCxnSpPr>
          <p:nvPr/>
        </p:nvCxnSpPr>
        <p:spPr>
          <a:xfrm>
            <a:off x="6257800" y="1472962"/>
            <a:ext cx="53642" cy="434050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FFFAE565-B224-70F4-2D33-050FC58504BC}"/>
              </a:ext>
            </a:extLst>
          </p:cNvPr>
          <p:cNvSpPr/>
          <p:nvPr/>
        </p:nvSpPr>
        <p:spPr>
          <a:xfrm>
            <a:off x="4453994" y="2291364"/>
            <a:ext cx="1625007" cy="1419938"/>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highlight>
                  <a:srgbClr val="80D2CC"/>
                </a:highlight>
              </a:rPr>
              <a:t>Cyber Security Technologist</a:t>
            </a:r>
          </a:p>
          <a:p>
            <a:pPr algn="ctr"/>
            <a:r>
              <a:rPr lang="en-GB" sz="1400">
                <a:solidFill>
                  <a:schemeClr val="tx1"/>
                </a:solidFill>
                <a:highlight>
                  <a:srgbClr val="80D2CC"/>
                </a:highlight>
              </a:rPr>
              <a:t>- 24 mths</a:t>
            </a:r>
          </a:p>
        </p:txBody>
      </p:sp>
      <p:sp>
        <p:nvSpPr>
          <p:cNvPr id="16" name="TextBox 15">
            <a:extLst>
              <a:ext uri="{FF2B5EF4-FFF2-40B4-BE49-F238E27FC236}">
                <a16:creationId xmlns:a16="http://schemas.microsoft.com/office/drawing/2014/main" id="{ADB703BE-91A1-28AE-5CED-529924564269}"/>
              </a:ext>
            </a:extLst>
          </p:cNvPr>
          <p:cNvSpPr txBox="1"/>
          <p:nvPr/>
        </p:nvSpPr>
        <p:spPr>
          <a:xfrm>
            <a:off x="4513892" y="1592369"/>
            <a:ext cx="1797550" cy="646331"/>
          </a:xfrm>
          <a:prstGeom prst="rect">
            <a:avLst/>
          </a:prstGeom>
          <a:noFill/>
        </p:spPr>
        <p:txBody>
          <a:bodyPr wrap="square">
            <a:spAutoFit/>
          </a:bodyPr>
          <a:lstStyle/>
          <a:p>
            <a:r>
              <a:rPr lang="en-GB" sz="1800">
                <a:highlight>
                  <a:srgbClr val="FFFF00"/>
                </a:highlight>
              </a:rPr>
              <a:t>Level 4</a:t>
            </a:r>
          </a:p>
          <a:p>
            <a:r>
              <a:rPr lang="en-GB">
                <a:highlight>
                  <a:srgbClr val="FFFF00"/>
                </a:highlight>
              </a:rPr>
              <a:t>Apprenticeship</a:t>
            </a:r>
            <a:r>
              <a:rPr lang="en-GB" sz="1800">
                <a:highlight>
                  <a:srgbClr val="FFFF00"/>
                </a:highlight>
              </a:rPr>
              <a:t> </a:t>
            </a:r>
            <a:endParaRPr lang="en-GB">
              <a:highlight>
                <a:srgbClr val="FFFF00"/>
              </a:highlight>
            </a:endParaRPr>
          </a:p>
        </p:txBody>
      </p:sp>
      <p:cxnSp>
        <p:nvCxnSpPr>
          <p:cNvPr id="17" name="Straight Connector 16">
            <a:extLst>
              <a:ext uri="{FF2B5EF4-FFF2-40B4-BE49-F238E27FC236}">
                <a16:creationId xmlns:a16="http://schemas.microsoft.com/office/drawing/2014/main" id="{0205EF7B-950B-CF24-621A-A77A511D8600}"/>
              </a:ext>
            </a:extLst>
          </p:cNvPr>
          <p:cNvCxnSpPr>
            <a:cxnSpLocks/>
          </p:cNvCxnSpPr>
          <p:nvPr/>
        </p:nvCxnSpPr>
        <p:spPr>
          <a:xfrm>
            <a:off x="4271237" y="1523343"/>
            <a:ext cx="27929" cy="436720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F191DC3-4BBC-4F44-9053-D8E94F06B63B}"/>
              </a:ext>
            </a:extLst>
          </p:cNvPr>
          <p:cNvSpPr txBox="1"/>
          <p:nvPr/>
        </p:nvSpPr>
        <p:spPr>
          <a:xfrm>
            <a:off x="2245828" y="1609587"/>
            <a:ext cx="1951515" cy="646331"/>
          </a:xfrm>
          <a:prstGeom prst="rect">
            <a:avLst/>
          </a:prstGeom>
          <a:noFill/>
        </p:spPr>
        <p:txBody>
          <a:bodyPr wrap="square">
            <a:spAutoFit/>
          </a:bodyPr>
          <a:lstStyle/>
          <a:p>
            <a:pPr algn="ctr"/>
            <a:r>
              <a:rPr lang="en-GB" sz="1800"/>
              <a:t>Level 3</a:t>
            </a:r>
          </a:p>
          <a:p>
            <a:pPr algn="ctr"/>
            <a:r>
              <a:rPr lang="en-GB" sz="1800"/>
              <a:t> T level</a:t>
            </a:r>
            <a:endParaRPr lang="en-GB"/>
          </a:p>
        </p:txBody>
      </p:sp>
      <p:sp>
        <p:nvSpPr>
          <p:cNvPr id="20" name="Rectangle: Rounded Corners 19">
            <a:extLst>
              <a:ext uri="{FF2B5EF4-FFF2-40B4-BE49-F238E27FC236}">
                <a16:creationId xmlns:a16="http://schemas.microsoft.com/office/drawing/2014/main" id="{D8E0625C-D2F9-9935-569C-DA88FDFF190D}"/>
              </a:ext>
            </a:extLst>
          </p:cNvPr>
          <p:cNvSpPr/>
          <p:nvPr/>
        </p:nvSpPr>
        <p:spPr>
          <a:xfrm>
            <a:off x="2337442" y="2269360"/>
            <a:ext cx="1688720" cy="1419938"/>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Digital - Cyber Security</a:t>
            </a:r>
            <a:endParaRPr lang="en-GB" sz="1400">
              <a:solidFill>
                <a:schemeClr val="tx1"/>
              </a:solidFill>
            </a:endParaRPr>
          </a:p>
        </p:txBody>
      </p:sp>
      <p:sp>
        <p:nvSpPr>
          <p:cNvPr id="21" name="Rectangle: Rounded Corners 20">
            <a:extLst>
              <a:ext uri="{FF2B5EF4-FFF2-40B4-BE49-F238E27FC236}">
                <a16:creationId xmlns:a16="http://schemas.microsoft.com/office/drawing/2014/main" id="{3C557AEF-CCBD-0EAD-260D-47A2D83E60D4}"/>
              </a:ext>
            </a:extLst>
          </p:cNvPr>
          <p:cNvSpPr/>
          <p:nvPr/>
        </p:nvSpPr>
        <p:spPr>
          <a:xfrm>
            <a:off x="6508290" y="2830945"/>
            <a:ext cx="1708144" cy="2166711"/>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Cyber Security Technical Professional Degree</a:t>
            </a:r>
          </a:p>
          <a:p>
            <a:pPr algn="ctr"/>
            <a:r>
              <a:rPr lang="en-GB" sz="1400">
                <a:solidFill>
                  <a:schemeClr val="tx1"/>
                </a:solidFill>
              </a:rPr>
              <a:t>- 48 mths  </a:t>
            </a:r>
            <a:endParaRPr lang="en-GB" sz="900">
              <a:solidFill>
                <a:schemeClr val="tx1"/>
              </a:solidFill>
            </a:endParaRPr>
          </a:p>
        </p:txBody>
      </p:sp>
      <p:cxnSp>
        <p:nvCxnSpPr>
          <p:cNvPr id="2" name="Straight Connector 1">
            <a:extLst>
              <a:ext uri="{FF2B5EF4-FFF2-40B4-BE49-F238E27FC236}">
                <a16:creationId xmlns:a16="http://schemas.microsoft.com/office/drawing/2014/main" id="{1398740B-8051-D0EA-66EC-522186EFA1C2}"/>
              </a:ext>
            </a:extLst>
          </p:cNvPr>
          <p:cNvCxnSpPr>
            <a:cxnSpLocks/>
          </p:cNvCxnSpPr>
          <p:nvPr/>
        </p:nvCxnSpPr>
        <p:spPr>
          <a:xfrm>
            <a:off x="2123933" y="1557614"/>
            <a:ext cx="0" cy="436720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0A967DBA-2E4C-1520-17B8-F18289DD7C7B}"/>
              </a:ext>
            </a:extLst>
          </p:cNvPr>
          <p:cNvSpPr/>
          <p:nvPr/>
        </p:nvSpPr>
        <p:spPr>
          <a:xfrm>
            <a:off x="2405423" y="4539983"/>
            <a:ext cx="1688720" cy="1384833"/>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Cyber Security Technician </a:t>
            </a:r>
          </a:p>
          <a:p>
            <a:pPr algn="ctr"/>
            <a:r>
              <a:rPr lang="en-GB" sz="1400">
                <a:solidFill>
                  <a:schemeClr val="tx1"/>
                </a:solidFill>
              </a:rPr>
              <a:t>– 18 mths </a:t>
            </a:r>
          </a:p>
        </p:txBody>
      </p:sp>
      <p:sp>
        <p:nvSpPr>
          <p:cNvPr id="6" name="TextBox 5">
            <a:extLst>
              <a:ext uri="{FF2B5EF4-FFF2-40B4-BE49-F238E27FC236}">
                <a16:creationId xmlns:a16="http://schemas.microsoft.com/office/drawing/2014/main" id="{BAE73D24-841D-5637-3507-580D8805A0F1}"/>
              </a:ext>
            </a:extLst>
          </p:cNvPr>
          <p:cNvSpPr txBox="1"/>
          <p:nvPr/>
        </p:nvSpPr>
        <p:spPr>
          <a:xfrm>
            <a:off x="2233440" y="3761670"/>
            <a:ext cx="1951515" cy="923330"/>
          </a:xfrm>
          <a:prstGeom prst="rect">
            <a:avLst/>
          </a:prstGeom>
          <a:noFill/>
        </p:spPr>
        <p:txBody>
          <a:bodyPr wrap="square">
            <a:spAutoFit/>
          </a:bodyPr>
          <a:lstStyle/>
          <a:p>
            <a:pPr algn="ctr"/>
            <a:r>
              <a:rPr lang="en-GB" sz="1800"/>
              <a:t>Level 3</a:t>
            </a:r>
          </a:p>
          <a:p>
            <a:pPr algn="ctr"/>
            <a:r>
              <a:rPr lang="en-GB"/>
              <a:t>Apprenticeship</a:t>
            </a:r>
            <a:endParaRPr lang="en-GB" sz="1800"/>
          </a:p>
          <a:p>
            <a:pPr algn="ctr"/>
            <a:r>
              <a:rPr lang="en-GB" sz="1800"/>
              <a:t> </a:t>
            </a:r>
            <a:endParaRPr lang="en-GB"/>
          </a:p>
        </p:txBody>
      </p:sp>
    </p:spTree>
    <p:extLst>
      <p:ext uri="{BB962C8B-B14F-4D97-AF65-F5344CB8AC3E}">
        <p14:creationId xmlns:p14="http://schemas.microsoft.com/office/powerpoint/2010/main" val="396151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1578f25-4d6e-4d4b-93b5-68c0610bc2f6" xsi:nil="true"/>
    <lcf76f155ced4ddcb4097134ff3c332f xmlns="f51a84ac-5ef7-4b0b-bd71-e269097bd15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8DAB8732D9F3418856D0D9676F2821" ma:contentTypeVersion="13" ma:contentTypeDescription="Create a new document." ma:contentTypeScope="" ma:versionID="b8380d43b613c3546f8f6d0a7f88db21">
  <xsd:schema xmlns:xsd="http://www.w3.org/2001/XMLSchema" xmlns:xs="http://www.w3.org/2001/XMLSchema" xmlns:p="http://schemas.microsoft.com/office/2006/metadata/properties" xmlns:ns2="f51a84ac-5ef7-4b0b-bd71-e269097bd152" xmlns:ns3="d1578f25-4d6e-4d4b-93b5-68c0610bc2f6" targetNamespace="http://schemas.microsoft.com/office/2006/metadata/properties" ma:root="true" ma:fieldsID="83b01e3544506da71653f769592a4a33" ns2:_="" ns3:_="">
    <xsd:import namespace="f51a84ac-5ef7-4b0b-bd71-e269097bd152"/>
    <xsd:import namespace="d1578f25-4d6e-4d4b-93b5-68c0610bc2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1a84ac-5ef7-4b0b-bd71-e269097bd1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0bdb-28a8-4814-9fb9-624c17c095f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578f25-4d6e-4d4b-93b5-68c0610bc2f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09e931-96c1-4ec4-9308-05dd5fca9439}" ma:internalName="TaxCatchAll" ma:showField="CatchAllData" ma:web="d1578f25-4d6e-4d4b-93b5-68c0610bc2f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B6D4F5-ECA0-4A22-A4DD-3335756FD664}">
  <ds:schemaRefs>
    <ds:schemaRef ds:uri="http://schemas.microsoft.com/sharepoint/v3/contenttype/forms"/>
  </ds:schemaRefs>
</ds:datastoreItem>
</file>

<file path=customXml/itemProps2.xml><?xml version="1.0" encoding="utf-8"?>
<ds:datastoreItem xmlns:ds="http://schemas.openxmlformats.org/officeDocument/2006/customXml" ds:itemID="{A12B3C52-C4E5-4003-8240-632FDE102EAB}">
  <ds:schemaRefs>
    <ds:schemaRef ds:uri="d1578f25-4d6e-4d4b-93b5-68c0610bc2f6"/>
    <ds:schemaRef ds:uri="f51a84ac-5ef7-4b0b-bd71-e269097bd1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54AC974-C551-49A4-A00C-D0A6BD0C2590}">
  <ds:schemaRefs>
    <ds:schemaRef ds:uri="d1578f25-4d6e-4d4b-93b5-68c0610bc2f6"/>
    <ds:schemaRef ds:uri="f51a84ac-5ef7-4b0b-bd71-e269097bd1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0</TotalTime>
  <Words>2781</Words>
  <Application>Microsoft Office PowerPoint</Application>
  <PresentationFormat>Widescreen</PresentationFormat>
  <Paragraphs>409</Paragraphs>
  <Slides>34</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Aptos</vt:lpstr>
      <vt:lpstr>Aptos Display</vt:lpstr>
      <vt:lpstr>Arial</vt:lpstr>
      <vt:lpstr>Calibri</vt:lpstr>
      <vt:lpstr>GDS Transport</vt:lpstr>
      <vt:lpstr>Segoe UI</vt:lpstr>
      <vt:lpstr>Source Sans Pro</vt:lpstr>
      <vt:lpstr>Times New Roman</vt:lpstr>
      <vt:lpstr>Trebuchet MS</vt:lpstr>
      <vt:lpstr>Wingdings</vt:lpstr>
      <vt:lpstr>NHSD-Refresh-Theme-NOV1120B</vt:lpstr>
      <vt:lpstr>Office Theme</vt:lpstr>
      <vt:lpstr>Cyber Security  Apprenticeship Webinar</vt:lpstr>
      <vt:lpstr>Agenda</vt:lpstr>
      <vt:lpstr>Context</vt:lpstr>
      <vt:lpstr>Evidence</vt:lpstr>
      <vt:lpstr>Cyber Security  Apprenticeship</vt:lpstr>
      <vt:lpstr>The NHS Cyber workforce… growing our own</vt:lpstr>
      <vt:lpstr>What is an apprenticeship?</vt:lpstr>
      <vt:lpstr>Why Apprenticeships? </vt:lpstr>
      <vt:lpstr>Creating Cyber Career Pathways…using apprenticeships (&amp; T Levels)</vt:lpstr>
      <vt:lpstr>How is the learning funded?...  Through the Levy</vt:lpstr>
      <vt:lpstr>Apprenticeships grow and develop your team...</vt:lpstr>
      <vt:lpstr>Cyber apprenticeships:</vt:lpstr>
      <vt:lpstr>Cyber apprenticeships – supporting a career pathway</vt:lpstr>
      <vt:lpstr>Next Steps:</vt:lpstr>
      <vt:lpstr>CYBER SECURITY TECHNOLOGIST LEVEL 4 (HEALTH &amp; CARE)</vt:lpstr>
      <vt:lpstr>PowerPoint Presentation</vt:lpstr>
      <vt:lpstr>Not Just and IT Provider…</vt:lpstr>
      <vt:lpstr>PowerPoint Presentation</vt:lpstr>
      <vt:lpstr>PowerPoint Presentation</vt:lpstr>
      <vt:lpstr>CYBER SECURITY TECHNOLOGIST LEVEL 4  (HEALTH &amp; CARE) PROGRAMME INFORMATION</vt:lpstr>
      <vt:lpstr>PowerPoint Presentation</vt:lpstr>
      <vt:lpstr>Vendor Qualifications</vt:lpstr>
      <vt:lpstr>Residential training facility – Wyboston Lakes (Bedfordshire)</vt:lpstr>
      <vt:lpstr>Online Instructor Led – OIL</vt:lpstr>
      <vt:lpstr>OUR TEACHING, COACHING &amp; SUPPORT</vt:lpstr>
      <vt:lpstr>Benefits of Cyber Programme</vt:lpstr>
      <vt:lpstr>Future Progression</vt:lpstr>
      <vt:lpstr>Eligibility</vt:lpstr>
      <vt:lpstr>Next Steps</vt:lpstr>
      <vt:lpstr>The Apprentice perspective</vt:lpstr>
      <vt:lpstr>My Journey </vt:lpstr>
      <vt:lpstr>The Benefits I’ve gained from the apprenticeship </vt:lpstr>
      <vt:lpstr>My Co-hort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KIRK, Claire (NHS ENGLAND)</cp:lastModifiedBy>
  <cp:revision>2</cp:revision>
  <dcterms:created xsi:type="dcterms:W3CDTF">2020-11-30T10:49:03Z</dcterms:created>
  <dcterms:modified xsi:type="dcterms:W3CDTF">2025-04-08T14:39:22Z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0x010100D58DAB8732D9F3418856D0D9676F2821</vt:lpwstr>
  </property>
  <property fmtid="{D5CDD505-2E9C-101B-9397-08002B2CF9AE}" pid="3" name="_dlc_DocIdItemGuid">
    <vt:lpwstr>56579ddb-1cdf-4035-9a3d-2da04fab6c26</vt:lpwstr>
  </property>
  <property fmtid="{D5CDD505-2E9C-101B-9397-08002B2CF9AE}" pid="4" name="MediaServiceImageTags">
    <vt:lpwstr/>
  </property>
</Properties>
</file>